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74" r:id="rId3"/>
    <p:sldId id="357" r:id="rId4"/>
    <p:sldId id="358" r:id="rId5"/>
    <p:sldId id="360" r:id="rId6"/>
    <p:sldId id="370" r:id="rId7"/>
    <p:sldId id="371" r:id="rId8"/>
    <p:sldId id="375" r:id="rId9"/>
    <p:sldId id="359" r:id="rId10"/>
    <p:sldId id="274" r:id="rId11"/>
  </p:sldIdLst>
  <p:sldSz cx="24384000" cy="13716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A3221"/>
    <a:srgbClr val="383345"/>
    <a:srgbClr val="006620"/>
    <a:srgbClr val="F9F9F9"/>
    <a:srgbClr val="697593"/>
    <a:srgbClr val="83B0E6"/>
    <a:srgbClr val="0259AA"/>
    <a:srgbClr val="F5C2BD"/>
    <a:srgbClr val="F6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6395" autoAdjust="0"/>
  </p:normalViewPr>
  <p:slideViewPr>
    <p:cSldViewPr snapToGrid="0">
      <p:cViewPr varScale="1">
        <p:scale>
          <a:sx n="59" d="100"/>
          <a:sy n="59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Средний уровень процентной ставки по ипотечному кредитованию долевого строительства,</a:t>
            </a:r>
            <a:r>
              <a:rPr lang="ru-RU" sz="3800" baseline="0" dirty="0" smtClean="0">
                <a:solidFill>
                  <a:srgbClr val="DA3221"/>
                </a:solidFill>
              </a:rPr>
              <a:t> %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всего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43647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10.24</c:v>
                </c:pt>
                <c:pt idx="1">
                  <c:v>8.9</c:v>
                </c:pt>
                <c:pt idx="2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340151512466833E-2"/>
                  <c:y val="2.811104317663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823928143719734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704099860866006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873065068486571E-2"/>
                  <c:y val="1.002908165195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33408502779157E-2"/>
                  <c:y val="2.68194744962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794083524032199E-2"/>
                  <c:y val="1.132065033228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461794681227646E-3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336324825937341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963048731652764E-2"/>
                  <c:y val="7.445944291286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20270529736022E-2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829429203075723E-2"/>
                  <c:y val="1.7778493733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773944553990945E-2"/>
                  <c:y val="3.06941805373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DA322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6CA4ED-C4D0-4654-A727-4FE7BE494477}" type="VALUE">
                      <a:rPr lang="en-US" sz="1600" b="0" dirty="0"/>
                      <a:pPr>
                        <a:defRPr sz="2400" b="1">
                          <a:solidFill>
                            <a:srgbClr val="DA322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43647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94668632"/>
        <c:axId val="294668240"/>
      </c:barChart>
      <c:catAx>
        <c:axId val="294668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668240"/>
        <c:crossesAt val="0"/>
        <c:auto val="1"/>
        <c:lblAlgn val="ctr"/>
        <c:lblOffset val="100"/>
        <c:noMultiLvlLbl val="1"/>
      </c:catAx>
      <c:valAx>
        <c:axId val="294668240"/>
        <c:scaling>
          <c:orientation val="minMax"/>
          <c:min val="7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668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Объем</a:t>
            </a:r>
            <a:r>
              <a:rPr lang="ru-RU" sz="3800" baseline="0" dirty="0" smtClean="0">
                <a:solidFill>
                  <a:srgbClr val="DA3221"/>
                </a:solidFill>
              </a:rPr>
              <a:t> строительства МКД, профинансированного за счет ипотечного кредитования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%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под залог долевого строительства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43647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23.3</c:v>
                </c:pt>
                <c:pt idx="1">
                  <c:v>50.5</c:v>
                </c:pt>
                <c:pt idx="2">
                  <c:v>66.2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35425136"/>
        <c:axId val="235424744"/>
      </c:barChart>
      <c:catAx>
        <c:axId val="23542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424744"/>
        <c:crosses val="autoZero"/>
        <c:auto val="1"/>
        <c:lblAlgn val="ctr"/>
        <c:lblOffset val="100"/>
        <c:noMultiLvlLbl val="1"/>
      </c:catAx>
      <c:valAx>
        <c:axId val="235424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42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Средняя</a:t>
            </a:r>
            <a:r>
              <a:rPr lang="ru-RU" sz="3800" baseline="0" dirty="0" smtClean="0">
                <a:solidFill>
                  <a:srgbClr val="DA3221"/>
                </a:solidFill>
              </a:rPr>
              <a:t> стоимость 1 кв. метра жилья на первичном рынке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тыс. руб.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кв.м стоимость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43647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72.5</c:v>
                </c:pt>
                <c:pt idx="1">
                  <c:v>68.900000000000006</c:v>
                </c:pt>
                <c:pt idx="2">
                  <c:v>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91392472"/>
        <c:axId val="385350784"/>
      </c:barChart>
      <c:catAx>
        <c:axId val="291392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350784"/>
        <c:crosses val="autoZero"/>
        <c:auto val="1"/>
        <c:lblAlgn val="ctr"/>
        <c:lblOffset val="100"/>
        <c:noMultiLvlLbl val="1"/>
      </c:catAx>
      <c:valAx>
        <c:axId val="385350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924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Количество действующих ДДУ,</a:t>
            </a:r>
            <a:r>
              <a:rPr lang="ru-RU" sz="3800" baseline="0" dirty="0" smtClean="0">
                <a:solidFill>
                  <a:srgbClr val="DA3221"/>
                </a:solidFill>
              </a:rPr>
              <a:t> тыс. ед.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 ДДУ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448.3</c:v>
                </c:pt>
                <c:pt idx="1">
                  <c:v>653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63500">
              <a:solidFill>
                <a:srgbClr val="697593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ln w="88900">
              <a:noFill/>
              <a:prstDash val="solid"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93402864"/>
        <c:axId val="293611520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договоров с эскроу</c:v>
                </c:pt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4.5911777563571914E-3"/>
                  <c:y val="-3.53377217853032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823928143719734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704099860866006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873065068486571E-2"/>
                  <c:y val="1.002908165195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33408502779157E-2"/>
                  <c:y val="2.68194744962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794083524032199E-2"/>
                  <c:y val="1.132065033228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461794681227646E-3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336324825937341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963048731652764E-2"/>
                  <c:y val="7.445944291286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20270529736022E-2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829429203075723E-2"/>
                  <c:y val="1.7778493733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773944553990945E-2"/>
                  <c:y val="3.06941805373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fld id="{D06CA4ED-C4D0-4654-A727-4FE7BE494477}" type="VALUE">
                      <a:rPr lang="en-US" sz="2200" b="1" i="0" baseline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2.8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93612304"/>
        <c:axId val="293611912"/>
      </c:barChart>
      <c:catAx>
        <c:axId val="293402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11520"/>
        <c:crosses val="autoZero"/>
        <c:auto val="1"/>
        <c:lblAlgn val="ctr"/>
        <c:lblOffset val="100"/>
        <c:noMultiLvlLbl val="1"/>
      </c:catAx>
      <c:valAx>
        <c:axId val="293611520"/>
        <c:scaling>
          <c:orientation val="minMax"/>
          <c:min val="4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402864"/>
        <c:crosses val="autoZero"/>
        <c:crossBetween val="between"/>
      </c:valAx>
      <c:valAx>
        <c:axId val="293611912"/>
        <c:scaling>
          <c:orientation val="minMax"/>
          <c:max val="6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2400" b="0" i="0" u="none" strike="noStrike" kern="1200" baseline="0">
                <a:solidFill>
                  <a:srgbClr val="DA322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12304"/>
        <c:crosses val="max"/>
        <c:crossBetween val="between"/>
      </c:valAx>
      <c:catAx>
        <c:axId val="293612304"/>
        <c:scaling>
          <c:orientation val="minMax"/>
        </c:scaling>
        <c:delete val="1"/>
        <c:axPos val="b"/>
        <c:numFmt formatCode="[$-419]mmmm\ yyyy;@" sourceLinked="1"/>
        <c:majorTickMark val="out"/>
        <c:minorTickMark val="none"/>
        <c:tickLblPos val="nextTo"/>
        <c:crossAx val="29361191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Увеличение объема строительства,</a:t>
            </a:r>
            <a:r>
              <a:rPr lang="ru-RU" sz="3800" baseline="0" dirty="0" smtClean="0">
                <a:solidFill>
                  <a:srgbClr val="DA3221"/>
                </a:solidFill>
              </a:rPr>
              <a:t> млн. кв. м.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под залог долевого строительства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43647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36.299999999999997</c:v>
                </c:pt>
                <c:pt idx="1">
                  <c:v>88</c:v>
                </c:pt>
                <c:pt idx="2">
                  <c:v>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93613088"/>
        <c:axId val="293613480"/>
      </c:barChart>
      <c:catAx>
        <c:axId val="29361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13480"/>
        <c:crosses val="autoZero"/>
        <c:auto val="1"/>
        <c:lblAlgn val="ctr"/>
        <c:lblOffset val="100"/>
        <c:noMultiLvlLbl val="1"/>
      </c:catAx>
      <c:valAx>
        <c:axId val="293613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13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Количество</a:t>
            </a:r>
            <a:r>
              <a:rPr lang="ru-RU" sz="3800" baseline="0" dirty="0" smtClean="0">
                <a:solidFill>
                  <a:srgbClr val="DA3221"/>
                </a:solidFill>
              </a:rPr>
              <a:t> предоставленных ипотечных кредитов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ед.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всего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43647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675790</c:v>
                </c:pt>
                <c:pt idx="1">
                  <c:v>1560000</c:v>
                </c:pt>
                <c:pt idx="2">
                  <c:v>2260000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ИЖК долевое</c:v>
                </c:pt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>
              <a:glow>
                <a:srgbClr val="0365C0">
                  <a:alpha val="40000"/>
                </a:srgb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  <a:softEdge rad="0"/>
            </a:effectLst>
          </c:spPr>
          <c:invertIfNegative val="0"/>
          <c:dLbls>
            <c:dLbl>
              <c:idx val="29"/>
              <c:tx>
                <c:rich>
                  <a:bodyPr/>
                  <a:lstStyle/>
                  <a:p>
                    <a:fld id="{D06CA4ED-C4D0-4654-A727-4FE7BE494477}" type="VALUE">
                      <a:rPr lang="en-US" sz="2200" b="1" i="0" baseline="0" dirty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43647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178979</c:v>
                </c:pt>
                <c:pt idx="1">
                  <c:v>600000</c:v>
                </c:pt>
                <c:pt idx="2">
                  <c:v>1100000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3614264"/>
        <c:axId val="293614656"/>
      </c:barChart>
      <c:catAx>
        <c:axId val="293614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14656"/>
        <c:crosses val="autoZero"/>
        <c:auto val="1"/>
        <c:lblAlgn val="ctr"/>
        <c:lblOffset val="100"/>
        <c:noMultiLvlLbl val="1"/>
      </c:catAx>
      <c:valAx>
        <c:axId val="2936146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14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Динамика изменения количества застройщиков в активных процедурах банкротства (ед.) и объемов незавершенного ими строительства (тыс. кв.</a:t>
            </a:r>
            <a:r>
              <a:rPr lang="ru-RU" sz="3800" baseline="0" dirty="0" smtClean="0">
                <a:solidFill>
                  <a:srgbClr val="DA3221"/>
                </a:solidFill>
              </a:rPr>
              <a:t> м.)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застройщиков в активных процедурах</c:v>
                </c:pt>
              </c:strCache>
            </c:strRef>
          </c:tx>
          <c:spPr>
            <a:ln w="63500" cap="rnd">
              <a:solidFill>
                <a:srgbClr val="383345"/>
              </a:solidFill>
              <a:miter lim="800000"/>
            </a:ln>
            <a:effectLst/>
          </c:spPr>
          <c:marker>
            <c:symbol val="circle"/>
            <c:size val="15"/>
            <c:spPr>
              <a:solidFill>
                <a:srgbClr val="383345"/>
              </a:solidFill>
              <a:ln w="63500" cap="rnd">
                <a:solidFill>
                  <a:srgbClr val="00206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2940905902475894E-2"/>
                  <c:y val="-4.997079224212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456762980819132E-2"/>
                  <c:y val="-4.997079224212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314181996760471E-2"/>
                  <c:y val="-4.6096086201124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652112412001601E-2"/>
                  <c:y val="-4.7387654881458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mmm\-yy</c:formatCode>
                <c:ptCount val="16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  <c:pt idx="12">
                  <c:v>43586</c:v>
                </c:pt>
                <c:pt idx="13">
                  <c:v>43617</c:v>
                </c:pt>
                <c:pt idx="14">
                  <c:v>43647</c:v>
                </c:pt>
                <c:pt idx="15">
                  <c:v>43678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294</c:v>
                </c:pt>
                <c:pt idx="1">
                  <c:v>320</c:v>
                </c:pt>
                <c:pt idx="2">
                  <c:v>324</c:v>
                </c:pt>
                <c:pt idx="3">
                  <c:v>342</c:v>
                </c:pt>
                <c:pt idx="4">
                  <c:v>358</c:v>
                </c:pt>
                <c:pt idx="5">
                  <c:v>368</c:v>
                </c:pt>
                <c:pt idx="6">
                  <c:v>375</c:v>
                </c:pt>
                <c:pt idx="7">
                  <c:v>390</c:v>
                </c:pt>
                <c:pt idx="8">
                  <c:v>417</c:v>
                </c:pt>
                <c:pt idx="9">
                  <c:v>418</c:v>
                </c:pt>
                <c:pt idx="10">
                  <c:v>425</c:v>
                </c:pt>
                <c:pt idx="11">
                  <c:v>433</c:v>
                </c:pt>
                <c:pt idx="12">
                  <c:v>448</c:v>
                </c:pt>
                <c:pt idx="13">
                  <c:v>463</c:v>
                </c:pt>
                <c:pt idx="14">
                  <c:v>466</c:v>
                </c:pt>
                <c:pt idx="15">
                  <c:v>474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694856"/>
        <c:axId val="293695248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незавершенного строительства*</c:v>
                </c:pt>
              </c:strCache>
            </c:strRef>
          </c:tx>
          <c:spPr>
            <a:ln w="63500" cap="rnd">
              <a:solidFill>
                <a:srgbClr val="DA322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DA322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9016698342240251E-2"/>
                  <c:y val="4.7387654881458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185663549860815E-2"/>
                  <c:y val="4.4804517520790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93221573842997E-2"/>
                  <c:y val="3.9638242799453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7389974436524828E-2"/>
                  <c:y val="5.7720204324131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mmm\-yy</c:formatCode>
                <c:ptCount val="16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  <c:pt idx="12">
                  <c:v>43586</c:v>
                </c:pt>
                <c:pt idx="13">
                  <c:v>43617</c:v>
                </c:pt>
                <c:pt idx="14">
                  <c:v>43647</c:v>
                </c:pt>
                <c:pt idx="15">
                  <c:v>43678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7888</c:v>
                </c:pt>
                <c:pt idx="1">
                  <c:v>8168</c:v>
                </c:pt>
                <c:pt idx="2">
                  <c:v>8191</c:v>
                </c:pt>
                <c:pt idx="3">
                  <c:v>9227</c:v>
                </c:pt>
                <c:pt idx="4">
                  <c:v>9332</c:v>
                </c:pt>
                <c:pt idx="5">
                  <c:v>9526</c:v>
                </c:pt>
                <c:pt idx="6">
                  <c:v>9912</c:v>
                </c:pt>
                <c:pt idx="7">
                  <c:v>10068</c:v>
                </c:pt>
                <c:pt idx="8">
                  <c:v>10410</c:v>
                </c:pt>
                <c:pt idx="9">
                  <c:v>10131</c:v>
                </c:pt>
                <c:pt idx="10">
                  <c:v>10351</c:v>
                </c:pt>
                <c:pt idx="11">
                  <c:v>10524</c:v>
                </c:pt>
                <c:pt idx="12">
                  <c:v>10891</c:v>
                </c:pt>
                <c:pt idx="13">
                  <c:v>10957</c:v>
                </c:pt>
                <c:pt idx="14">
                  <c:v>10803</c:v>
                </c:pt>
                <c:pt idx="15">
                  <c:v>10520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696032"/>
        <c:axId val="293695640"/>
      </c:lineChart>
      <c:dateAx>
        <c:axId val="293694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95248"/>
        <c:crosses val="autoZero"/>
        <c:auto val="1"/>
        <c:lblOffset val="100"/>
        <c:baseTimeUnit val="months"/>
      </c:dateAx>
      <c:valAx>
        <c:axId val="293695248"/>
        <c:scaling>
          <c:orientation val="minMax"/>
          <c:max val="600"/>
          <c:min val="2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94856"/>
        <c:crosses val="autoZero"/>
        <c:crossBetween val="between"/>
      </c:valAx>
      <c:valAx>
        <c:axId val="293695640"/>
        <c:scaling>
          <c:orientation val="minMax"/>
          <c:min val="55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696032"/>
        <c:crosses val="max"/>
        <c:crossBetween val="between"/>
      </c:valAx>
      <c:dateAx>
        <c:axId val="293696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93695640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4768" tIns="47384" rIns="94768" bIns="47384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46574" y="4861443"/>
            <a:ext cx="5206154" cy="4605576"/>
          </a:xfrm>
          <a:prstGeom prst="rect">
            <a:avLst/>
          </a:prstGeom>
        </p:spPr>
        <p:txBody>
          <a:bodyPr lIns="94768" tIns="47384" rIns="94768" bIns="4738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5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3842">
              <a:defRPr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565157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80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4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41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95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74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4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49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8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0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9" cy="965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5" y="13001625"/>
            <a:ext cx="494511" cy="5111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0" cy="115728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5" y="13010554"/>
            <a:ext cx="494511" cy="511173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5.png"/><Relationship Id="rId10" Type="http://schemas.openxmlformats.org/officeDocument/2006/relationships/chart" Target="../charts/chart5.xml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1496071" y="11758659"/>
            <a:ext cx="1645856" cy="651423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603260" y="11783749"/>
            <a:ext cx="1431477" cy="63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rPr dirty="0" smtClean="0"/>
              <a:t>201</a:t>
            </a:r>
            <a:r>
              <a:rPr lang="en-US" dirty="0" smtClean="0"/>
              <a:t>9</a:t>
            </a:r>
            <a:r>
              <a:rPr dirty="0" smtClean="0"/>
              <a:t> </a:t>
            </a:r>
            <a:r>
              <a:rPr dirty="0"/>
              <a:t>г.</a:t>
            </a:r>
          </a:p>
        </p:txBody>
      </p:sp>
      <p:sp>
        <p:nvSpPr>
          <p:cNvPr id="122" name="Shape 122"/>
          <p:cNvSpPr/>
          <p:nvPr/>
        </p:nvSpPr>
        <p:spPr>
          <a:xfrm>
            <a:off x="9763012" y="10463116"/>
            <a:ext cx="5111971" cy="112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3200" dirty="0"/>
              <a:t>Национальное</a:t>
            </a:r>
            <a:br>
              <a:rPr sz="3200" dirty="0"/>
            </a:br>
            <a:r>
              <a:rPr sz="3200" dirty="0"/>
              <a:t>объединение строителей </a:t>
            </a:r>
          </a:p>
        </p:txBody>
      </p:sp>
      <p:pic>
        <p:nvPicPr>
          <p:cNvPr id="123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578" y="1967158"/>
            <a:ext cx="3704842" cy="264428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2"/>
          <p:cNvSpPr/>
          <p:nvPr/>
        </p:nvSpPr>
        <p:spPr>
          <a:xfrm>
            <a:off x="1415013" y="6091036"/>
            <a:ext cx="21553972" cy="254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800" dirty="0" smtClean="0"/>
              <a:t>Условия реализации Национального проекта </a:t>
            </a:r>
          </a:p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800" dirty="0" smtClean="0"/>
              <a:t>«Жилье и городская среда»</a:t>
            </a:r>
            <a:endParaRPr sz="7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Contacts"/>
          <p:cNvSpPr txBox="1"/>
          <p:nvPr/>
        </p:nvSpPr>
        <p:spPr>
          <a:xfrm>
            <a:off x="2918375" y="7116437"/>
            <a:ext cx="3551436" cy="115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dirty="0" smtClean="0"/>
              <a:t>Контакты</a:t>
            </a:r>
            <a:endParaRPr dirty="0"/>
          </a:p>
        </p:txBody>
      </p:sp>
      <p:pic>
        <p:nvPicPr>
          <p:cNvPr id="621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9176" y="4336612"/>
            <a:ext cx="1969835" cy="1405943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Прямоугольник"/>
          <p:cNvSpPr/>
          <p:nvPr/>
        </p:nvSpPr>
        <p:spPr>
          <a:xfrm>
            <a:off x="9619846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3" name="123242 Moscow, Russian Federation…"/>
          <p:cNvSpPr txBox="1"/>
          <p:nvPr/>
        </p:nvSpPr>
        <p:spPr>
          <a:xfrm>
            <a:off x="9959106" y="4704436"/>
            <a:ext cx="4999171" cy="849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123242 </a:t>
            </a:r>
            <a:r>
              <a:rPr lang="ru-RU" dirty="0" smtClean="0"/>
              <a:t>Российская Федерация, Москва, ул. Малая Грузинская, д. 3</a:t>
            </a:r>
            <a:endParaRPr dirty="0"/>
          </a:p>
        </p:txBody>
      </p:sp>
      <p:sp>
        <p:nvSpPr>
          <p:cNvPr id="624" name="Прямоугольник"/>
          <p:cNvSpPr/>
          <p:nvPr/>
        </p:nvSpPr>
        <p:spPr>
          <a:xfrm>
            <a:off x="15689411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5" name="Tel / fax…"/>
          <p:cNvSpPr txBox="1"/>
          <p:nvPr/>
        </p:nvSpPr>
        <p:spPr>
          <a:xfrm>
            <a:off x="16028671" y="4667913"/>
            <a:ext cx="4999174" cy="125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dirty="0" smtClean="0"/>
              <a:t>Тел.</a:t>
            </a:r>
            <a:r>
              <a:rPr lang="en-US" dirty="0" smtClean="0"/>
              <a:t>/</a:t>
            </a:r>
            <a:r>
              <a:rPr lang="ru-RU" dirty="0" smtClean="0"/>
              <a:t>факс</a:t>
            </a:r>
            <a:endParaRPr dirty="0"/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987-31-50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987-31-49</a:t>
            </a:r>
          </a:p>
        </p:txBody>
      </p:sp>
      <p:sp>
        <p:nvSpPr>
          <p:cNvPr id="626" name="Прямоугольник"/>
          <p:cNvSpPr/>
          <p:nvPr/>
        </p:nvSpPr>
        <p:spPr>
          <a:xfrm>
            <a:off x="9619846" y="7098907"/>
            <a:ext cx="5382440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7" name="E-mail: info@nostroy.ru"/>
          <p:cNvSpPr txBox="1"/>
          <p:nvPr/>
        </p:nvSpPr>
        <p:spPr>
          <a:xfrm>
            <a:off x="9959106" y="9901166"/>
            <a:ext cx="4999174" cy="78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E-mail: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info@nostroy.ru</a:t>
            </a:r>
          </a:p>
        </p:txBody>
      </p:sp>
      <p:sp>
        <p:nvSpPr>
          <p:cNvPr id="628" name="Прямоугольник"/>
          <p:cNvSpPr/>
          <p:nvPr/>
        </p:nvSpPr>
        <p:spPr>
          <a:xfrm>
            <a:off x="15689411" y="7098907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9" name="www.nostroy.ru"/>
          <p:cNvSpPr txBox="1"/>
          <p:nvPr/>
        </p:nvSpPr>
        <p:spPr>
          <a:xfrm>
            <a:off x="16028671" y="10266926"/>
            <a:ext cx="4999174" cy="43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otham Pro Light Regular"/>
                <a:ea typeface="Gotham Pro Light Regular"/>
                <a:cs typeface="Gotham Pro Light Regular"/>
                <a:sym typeface="Gotham Pro Light Regular"/>
                <a:hlinkClick r:id=""/>
              </a:defRPr>
            </a:lvl1pPr>
          </a:lstStyle>
          <a:p>
            <a:r>
              <a:rPr>
                <a:hlinkClick r:id="rId6"/>
              </a:rPr>
              <a:t>www.nostroy.ru</a:t>
            </a:r>
          </a:p>
        </p:txBody>
      </p:sp>
      <p:pic>
        <p:nvPicPr>
          <p:cNvPr id="630" name="image49.png" descr="image4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56786" y="7439910"/>
            <a:ext cx="971561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age50.png" descr="image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25022" y="2415954"/>
            <a:ext cx="1136691" cy="1136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51.png" descr="image5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065475" y="2426429"/>
            <a:ext cx="583196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52.png" descr="image5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024798" y="7482175"/>
            <a:ext cx="1136691" cy="86163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39"/>
          <p:cNvSpPr/>
          <p:nvPr/>
        </p:nvSpPr>
        <p:spPr>
          <a:xfrm>
            <a:off x="23242815" y="12496178"/>
            <a:ext cx="743788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smtClean="0">
                <a:solidFill>
                  <a:srgbClr val="002060"/>
                </a:solidFill>
              </a:rPr>
              <a:t>10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00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1984074" y="1362542"/>
            <a:ext cx="17909988" cy="993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600" dirty="0" smtClean="0">
                <a:solidFill>
                  <a:schemeClr val="bg1"/>
                </a:solidFill>
              </a:rPr>
              <a:t>Показатели на 2019 год пока не достигнуты</a:t>
            </a:r>
            <a:endParaRPr lang="ru-RU" sz="46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/>
          </p:nvPr>
        </p:nvGraphicFramePr>
        <p:xfrm>
          <a:off x="1" y="3007893"/>
          <a:ext cx="8012304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16668750" y="3007893"/>
          <a:ext cx="7887870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7467" y="8079212"/>
          <a:ext cx="8004837" cy="535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8012304" y="8079213"/>
          <a:ext cx="8648979" cy="53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16668750" y="8079214"/>
          <a:ext cx="7887870" cy="53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8012304" y="3010008"/>
          <a:ext cx="8483826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Овал 20"/>
          <p:cNvSpPr/>
          <p:nvPr/>
        </p:nvSpPr>
        <p:spPr>
          <a:xfrm>
            <a:off x="14601836" y="9550416"/>
            <a:ext cx="323994" cy="323994"/>
          </a:xfrm>
          <a:prstGeom prst="ellipse">
            <a:avLst/>
          </a:prstGeom>
          <a:solidFill>
            <a:srgbClr val="DA3221"/>
          </a:solidFill>
          <a:ln w="25400" cap="flat">
            <a:solidFill>
              <a:srgbClr val="DA322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78033" y="9090940"/>
            <a:ext cx="1371600" cy="513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</a:rPr>
              <a:t>1 млн.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6579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5003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900875"/>
            <a:ext cx="17212586" cy="191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</a:rPr>
              <a:t>После 1 июля 2018 года застройщики получают крайне мало разрешений на строительство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8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3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418" y="3241851"/>
            <a:ext cx="24311113" cy="729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800" b="0" i="0" u="none" strike="noStrike" cap="none" spc="0" normalizeH="0" baseline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Calibri (Основной текст)"/>
                <a:sym typeface="Helvetica"/>
              </a:rPr>
              <a:t>Распределение строящихся и</a:t>
            </a:r>
            <a:r>
              <a:rPr kumimoji="0" lang="ru-RU" sz="3800" b="0" i="0" u="none" strike="noStrike" cap="none" spc="0" normalizeH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Calibri (Основной текст)"/>
                <a:sym typeface="Helvetica"/>
              </a:rPr>
              <a:t> сданных МКД по месяцу выдачи разрешения на строительство, млн. кв. м.</a:t>
            </a: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DA3221"/>
              </a:solidFill>
              <a:effectLst/>
              <a:uFillTx/>
              <a:latin typeface="Calibri (Основной текст)"/>
              <a:sym typeface="Helvetic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4456564"/>
            <a:ext cx="22100473" cy="87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7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1325607"/>
            <a:ext cx="17212586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 smtClean="0">
                <a:solidFill>
                  <a:schemeClr val="bg1"/>
                </a:solidFill>
              </a:rPr>
              <a:t>Банкротства застройщиков – рост продолжается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28" name="Shape 139"/>
          <p:cNvSpPr/>
          <p:nvPr/>
        </p:nvSpPr>
        <p:spPr>
          <a:xfrm>
            <a:off x="23242815" y="12460528"/>
            <a:ext cx="444027" cy="91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4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664494894"/>
              </p:ext>
            </p:extLst>
          </p:nvPr>
        </p:nvGraphicFramePr>
        <p:xfrm>
          <a:off x="432605" y="3214071"/>
          <a:ext cx="23421307" cy="983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2605" y="13047075"/>
            <a:ext cx="8289223" cy="482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* По объектам с известными характеристиками площади</a:t>
            </a: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2605" y="13070684"/>
            <a:ext cx="857804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17207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16074900" y="9690295"/>
            <a:ext cx="8299575" cy="191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Информация на 29.08.2019, полученная от 755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из 3248 застройщиков,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строящих 38,3 млн. кв. м. жилья, что составляет 28,2 % от текущего объема строительства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5" name="Shape 183"/>
          <p:cNvSpPr/>
          <p:nvPr/>
        </p:nvSpPr>
        <p:spPr>
          <a:xfrm>
            <a:off x="2251070" y="1325607"/>
            <a:ext cx="17642991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Способ финансирования достройки дома после 1.07.2019</a:t>
            </a:r>
          </a:p>
        </p:txBody>
      </p:sp>
      <p:sp>
        <p:nvSpPr>
          <p:cNvPr id="9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5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/>
          <p:nvPr>
            <p:extLst>
              <p:ext uri="{D42A27DB-BD31-4B8C-83A1-F6EECF244321}">
                <p14:modId xmlns:p14="http://schemas.microsoft.com/office/powerpoint/2010/main" val="7083562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86075"/>
            <a:ext cx="16065375" cy="758923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Рисунок 10"/>
          <p:cNvPicPr/>
          <p:nvPr>
            <p:extLst>
              <p:ext uri="{D42A27DB-BD31-4B8C-83A1-F6EECF244321}">
                <p14:modId xmlns:p14="http://schemas.microsoft.com/office/powerpoint/2010/main" val="366793994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65375" y="2871528"/>
            <a:ext cx="8309100" cy="4357250"/>
          </a:xfrm>
          <a:prstGeom prst="rect">
            <a:avLst/>
          </a:prstGeom>
        </p:spPr>
      </p:pic>
      <p:pic>
        <p:nvPicPr>
          <p:cNvPr id="13" name="Рисунок 12"/>
          <p:cNvPicPr/>
          <p:nvPr>
            <p:extLst>
              <p:ext uri="{D42A27DB-BD31-4B8C-83A1-F6EECF244321}">
                <p14:modId xmlns:p14="http://schemas.microsoft.com/office/powerpoint/2010/main" val="32638489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0475311"/>
            <a:ext cx="16065375" cy="3240690"/>
          </a:xfrm>
          <a:prstGeom prst="rect">
            <a:avLst/>
          </a:prstGeom>
        </p:spPr>
      </p:pic>
      <p:pic>
        <p:nvPicPr>
          <p:cNvPr id="14" name="Рисунок 13"/>
          <p:cNvPicPr/>
          <p:nvPr>
            <p:extLst>
              <p:ext uri="{D42A27DB-BD31-4B8C-83A1-F6EECF244321}">
                <p14:modId xmlns:p14="http://schemas.microsoft.com/office/powerpoint/2010/main" val="368400661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65375" y="7228778"/>
            <a:ext cx="8309100" cy="2397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233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5003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900875"/>
            <a:ext cx="17212586" cy="191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Способ финансирования достройки дома после </a:t>
            </a:r>
            <a:r>
              <a:rPr lang="ru-RU" sz="4800" dirty="0" smtClean="0">
                <a:solidFill>
                  <a:schemeClr val="bg1"/>
                </a:solidFill>
              </a:rPr>
              <a:t>1.07.2019</a:t>
            </a:r>
            <a:r>
              <a:rPr lang="ru-RU" sz="4800" dirty="0">
                <a:solidFill>
                  <a:schemeClr val="bg1"/>
                </a:solidFill>
              </a:rPr>
              <a:t>:</a:t>
            </a:r>
          </a:p>
          <a:p>
            <a:r>
              <a:rPr lang="ru-RU" sz="4800" dirty="0">
                <a:solidFill>
                  <a:schemeClr val="bg1"/>
                </a:solidFill>
              </a:rPr>
              <a:t>территориальное распределение</a:t>
            </a:r>
          </a:p>
        </p:txBody>
      </p:sp>
      <p:sp>
        <p:nvSpPr>
          <p:cNvPr id="28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8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39914" y="2886074"/>
            <a:ext cx="24344085" cy="10829925"/>
          </a:xfrm>
          <a:prstGeom prst="rect">
            <a:avLst/>
          </a:prstGeom>
        </p:spPr>
      </p:pic>
      <p:sp>
        <p:nvSpPr>
          <p:cNvPr id="9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6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09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5003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900875"/>
            <a:ext cx="17212586" cy="191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Способ финансирования достройки дома после 1.07.2019:</a:t>
            </a:r>
          </a:p>
          <a:p>
            <a:r>
              <a:rPr lang="ru-RU" sz="4800" dirty="0">
                <a:solidFill>
                  <a:schemeClr val="bg1"/>
                </a:solidFill>
              </a:rPr>
              <a:t>территориальное распределение: </a:t>
            </a:r>
            <a:r>
              <a:rPr lang="ru-RU" sz="4800" dirty="0" smtClean="0">
                <a:solidFill>
                  <a:schemeClr val="bg1"/>
                </a:solidFill>
              </a:rPr>
              <a:t>ЦФО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>
            <p:extLst>
              <p:ext uri="{D42A27DB-BD31-4B8C-83A1-F6EECF244321}">
                <p14:modId xmlns:p14="http://schemas.microsoft.com/office/powerpoint/2010/main" val="138643707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3" y="2886074"/>
            <a:ext cx="24378997" cy="10829925"/>
          </a:xfrm>
          <a:prstGeom prst="rect">
            <a:avLst/>
          </a:prstGeom>
        </p:spPr>
      </p:pic>
      <p:sp>
        <p:nvSpPr>
          <p:cNvPr id="11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7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73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827012"/>
            <a:ext cx="17212586" cy="2064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 smtClean="0">
                <a:solidFill>
                  <a:schemeClr val="bg1"/>
                </a:solidFill>
              </a:rPr>
              <a:t>Меры по увеличению доступности проектного финансирования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60" name="Shape 158"/>
          <p:cNvSpPr/>
          <p:nvPr/>
        </p:nvSpPr>
        <p:spPr>
          <a:xfrm>
            <a:off x="337931" y="3878453"/>
            <a:ext cx="23665070" cy="9623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defRPr sz="2000">
                <a:solidFill>
                  <a:srgbClr val="69759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800" b="1" dirty="0"/>
              <a:t>Принять меры по развитию конкуренции банков. </a:t>
            </a:r>
            <a:endParaRPr lang="ru-RU" sz="4800" dirty="0"/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800" b="1" dirty="0" smtClean="0"/>
              <a:t>Ограничить </a:t>
            </a:r>
            <a:r>
              <a:rPr lang="ru-RU" sz="4800" b="1" dirty="0"/>
              <a:t>количество и размер дополнительных банковских плат и комиссий при проектном финансировании</a:t>
            </a:r>
            <a:r>
              <a:rPr lang="ru-RU" sz="4800" dirty="0" smtClean="0"/>
              <a:t>.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800" b="1" dirty="0" smtClean="0"/>
              <a:t>Урегулировать </a:t>
            </a:r>
            <a:r>
              <a:rPr lang="ru-RU" sz="4800" b="1" dirty="0"/>
              <a:t>отношения застройщиков и банков</a:t>
            </a:r>
            <a:r>
              <a:rPr lang="ru-RU" sz="4800" b="1" dirty="0" smtClean="0"/>
              <a:t>.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800" b="1" dirty="0"/>
              <a:t>Рассмотреть вопрос о субсидировании для застройщиков ставки проектного финансирования на начальной стадии строительства.</a:t>
            </a:r>
            <a:r>
              <a:rPr lang="ru-RU" sz="4800" dirty="0"/>
              <a:t> </a:t>
            </a:r>
            <a:endParaRPr lang="ru-RU" sz="4800" dirty="0" smtClean="0"/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800" b="1" dirty="0"/>
              <a:t>Принять меры по развитию института гарантирования </a:t>
            </a:r>
            <a:r>
              <a:rPr lang="ru-RU" sz="4800" b="1" dirty="0" smtClean="0"/>
              <a:t>ДОМ.РФ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800" b="1" dirty="0"/>
              <a:t>Применить к застройщикам, перешедшим на механизм </a:t>
            </a:r>
            <a:r>
              <a:rPr lang="ru-RU" sz="4800" b="1" dirty="0" err="1" smtClean="0"/>
              <a:t>эскроу</a:t>
            </a:r>
            <a:r>
              <a:rPr lang="ru-RU" sz="4800" b="1" dirty="0" smtClean="0"/>
              <a:t>-счетов, «регуляторную </a:t>
            </a:r>
            <a:r>
              <a:rPr lang="ru-RU" sz="4800" b="1" dirty="0"/>
              <a:t>гильотину» в целях исключения избыточного контроля за их </a:t>
            </a:r>
            <a:r>
              <a:rPr lang="ru-RU" sz="4800" b="1" dirty="0" smtClean="0"/>
              <a:t>деятельностью.</a:t>
            </a:r>
            <a:endParaRPr lang="ru-RU" sz="4800" dirty="0"/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endParaRPr lang="ru-RU" sz="4600" dirty="0" smtClean="0">
              <a:solidFill>
                <a:srgbClr val="002060"/>
              </a:solidFill>
            </a:endParaRPr>
          </a:p>
        </p:txBody>
      </p:sp>
      <p:sp>
        <p:nvSpPr>
          <p:cNvPr id="28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8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10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827011"/>
            <a:ext cx="17212586" cy="2064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 smtClean="0">
                <a:solidFill>
                  <a:schemeClr val="bg1"/>
                </a:solidFill>
              </a:rPr>
              <a:t>Для выполнения показателей национального проекта необходимо решение следующих основных вопросов: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60" name="Shape 158"/>
          <p:cNvSpPr/>
          <p:nvPr/>
        </p:nvSpPr>
        <p:spPr>
          <a:xfrm>
            <a:off x="337930" y="4258388"/>
            <a:ext cx="23734643" cy="790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defRPr sz="2000">
                <a:solidFill>
                  <a:srgbClr val="69759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600" dirty="0" smtClean="0">
                <a:solidFill>
                  <a:srgbClr val="002060"/>
                </a:solidFill>
              </a:rPr>
              <a:t>Повышение доступности ипотечного кредитования;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600" dirty="0" smtClean="0">
                <a:solidFill>
                  <a:srgbClr val="002060"/>
                </a:solidFill>
              </a:rPr>
              <a:t>Увеличение объемов строительства жилищного фонда социального использования;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600" dirty="0" smtClean="0">
                <a:solidFill>
                  <a:srgbClr val="002060"/>
                </a:solidFill>
              </a:rPr>
              <a:t>Развитие рынка арендного жилья;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600" dirty="0" smtClean="0">
                <a:solidFill>
                  <a:srgbClr val="002060"/>
                </a:solidFill>
              </a:rPr>
              <a:t>Защита малого и среднего предпринимательства в строительной сфере;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600" dirty="0" smtClean="0">
                <a:solidFill>
                  <a:srgbClr val="002060"/>
                </a:solidFill>
              </a:rPr>
              <a:t>Развитие индустриального ИЖС;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600" dirty="0" smtClean="0">
                <a:solidFill>
                  <a:srgbClr val="002060"/>
                </a:solidFill>
              </a:rPr>
              <a:t>Обеспечение жилищного строительства земельными ресурсами;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600" dirty="0" smtClean="0">
                <a:solidFill>
                  <a:srgbClr val="002060"/>
                </a:solidFill>
              </a:rPr>
              <a:t>Снижение </a:t>
            </a:r>
            <a:r>
              <a:rPr lang="ru-RU" sz="4600" dirty="0" smtClean="0">
                <a:solidFill>
                  <a:srgbClr val="002060"/>
                </a:solidFill>
              </a:rPr>
              <a:t>расходов, связанных с подключением к сетям инженерно-технического обеспечения</a:t>
            </a:r>
            <a:r>
              <a:rPr lang="ru-RU" sz="4600" dirty="0">
                <a:solidFill>
                  <a:srgbClr val="002060"/>
                </a:solidFill>
              </a:rPr>
              <a:t>.</a:t>
            </a:r>
            <a:endParaRPr lang="ru-RU" sz="4600" dirty="0" smtClean="0">
              <a:solidFill>
                <a:srgbClr val="002060"/>
              </a:solidFill>
            </a:endParaRPr>
          </a:p>
        </p:txBody>
      </p:sp>
      <p:sp>
        <p:nvSpPr>
          <p:cNvPr id="28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37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26540</TotalTime>
  <Words>402</Words>
  <Application>Microsoft Office PowerPoint</Application>
  <PresentationFormat>Произвольный</PresentationFormat>
  <Paragraphs>73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 (Основной текст)</vt:lpstr>
      <vt:lpstr>Gotham Pro</vt:lpstr>
      <vt:lpstr>Gotham Pro Light Regular</vt:lpstr>
      <vt:lpstr>Helvetica</vt:lpstr>
      <vt:lpstr>Helvetica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Барми А.А.</dc:creator>
  <cp:lastModifiedBy>Мелентьева Ольга Михайловна</cp:lastModifiedBy>
  <cp:revision>448</cp:revision>
  <cp:lastPrinted>2019-09-03T08:02:51Z</cp:lastPrinted>
  <dcterms:modified xsi:type="dcterms:W3CDTF">2019-09-19T11:17:24Z</dcterms:modified>
</cp:coreProperties>
</file>