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B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95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5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79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5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4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0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5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39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04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F7F78-7F7B-4630-8D1F-1BB6A5764762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D7011-4D9C-444F-903B-D175B91E5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38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n.r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3681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5" y="2420888"/>
            <a:ext cx="7992887" cy="4320481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Круглый стол: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«НОВЫЕ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СТРОИТЕЛЬСТВА ЖИЛЬЯ. 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ФЗ №-214 ФЗ от 30.12.2004.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ДОЛЕВОГО И ПРОЕКТНОГО ФИНАНСИРОВАНИЯ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проблематика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214 Федерального Закона в новой редакции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Шапка-НОВАЯ-легка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208911" cy="2323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701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Схема покупки жилья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237703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4392488" cy="475252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40768"/>
            <a:ext cx="4320479" cy="4692063"/>
          </a:xfrm>
        </p:spPr>
      </p:pic>
    </p:spTree>
    <p:extLst>
      <p:ext uri="{BB962C8B-B14F-4D97-AF65-F5344CB8AC3E}">
        <p14:creationId xmlns:p14="http://schemas.microsoft.com/office/powerpoint/2010/main" val="176410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5904656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rgbClr val="0070C0"/>
                </a:solidFill>
              </a:rPr>
              <a:t>Федеральный закон от 30.12.2004 N </a:t>
            </a:r>
            <a:r>
              <a:rPr lang="ru-RU" sz="1800" dirty="0" smtClean="0">
                <a:solidFill>
                  <a:srgbClr val="0070C0"/>
                </a:solidFill>
              </a:rPr>
              <a:t>214-ФЗ «Об </a:t>
            </a:r>
            <a:r>
              <a:rPr lang="ru-RU" sz="1800" dirty="0">
                <a:solidFill>
                  <a:srgbClr val="0070C0"/>
                </a:solidFill>
              </a:rPr>
              <a:t>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</a:t>
            </a:r>
            <a:r>
              <a:rPr lang="ru-RU" sz="1800" dirty="0" smtClean="0">
                <a:solidFill>
                  <a:srgbClr val="0070C0"/>
                </a:solidFill>
              </a:rPr>
              <a:t>Федерации»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b="0" dirty="0"/>
              <a:t>21 октября </a:t>
            </a:r>
            <a:r>
              <a:rPr lang="ru-RU" sz="1600" b="0" dirty="0" smtClean="0"/>
              <a:t>2017 г.</a:t>
            </a:r>
            <a:r>
              <a:rPr lang="ru-RU" sz="1600" b="0" dirty="0"/>
              <a:t> Правительство Российской Федерации утверждает дорожную карту по поэтапному замещению в течение трех лет средств граждан, привлекаемых для создания многоквартирных домов и иных объектов </a:t>
            </a:r>
            <a:r>
              <a:rPr lang="ru-RU" sz="1600" b="0" dirty="0" smtClean="0"/>
              <a:t>недвижимости банковским </a:t>
            </a:r>
            <a:r>
              <a:rPr lang="ru-RU" sz="1600" b="0" dirty="0"/>
              <a:t>кредитованием и иными формами финансирования, </a:t>
            </a:r>
            <a:r>
              <a:rPr lang="ru-RU" sz="1600" b="0" dirty="0" err="1"/>
              <a:t>минимизирующими</a:t>
            </a:r>
            <a:r>
              <a:rPr lang="ru-RU" sz="1600" b="0" dirty="0"/>
              <a:t> риски для </a:t>
            </a:r>
            <a:r>
              <a:rPr lang="ru-RU" sz="1600" b="0" dirty="0" smtClean="0"/>
              <a:t>граждан.</a:t>
            </a:r>
            <a:br>
              <a:rPr lang="ru-RU" sz="1600" b="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</a:t>
            </a:r>
            <a:br>
              <a:rPr lang="ru-RU" sz="1600" dirty="0" smtClean="0"/>
            </a:br>
            <a:r>
              <a:rPr lang="ru-RU" sz="1600" dirty="0" smtClean="0"/>
              <a:t>                                   Федеральные законы, принятые в рамках «дорожной карты»:</a:t>
            </a:r>
            <a:br>
              <a:rPr lang="ru-RU" sz="1600" dirty="0" smtClean="0"/>
            </a:br>
            <a:r>
              <a:rPr lang="ru-RU" sz="1600" dirty="0" smtClean="0"/>
              <a:t>1. </a:t>
            </a:r>
            <a:r>
              <a:rPr lang="ru-RU" sz="1600" dirty="0"/>
              <a:t>№ 218-ФЗ от 29.07.2017 </a:t>
            </a:r>
            <a:r>
              <a:rPr lang="ru-RU" sz="1600" dirty="0" smtClean="0"/>
              <a:t>«</a:t>
            </a:r>
            <a:r>
              <a:rPr lang="ru-RU" sz="1600" dirty="0"/>
              <a:t>О публично-правовой компании по защите прав граждан — участников долевого </a:t>
            </a:r>
            <a:r>
              <a:rPr lang="ru-RU" sz="1600" dirty="0" smtClean="0"/>
              <a:t>строительства при несостоятельности (банкротстве) застройщиков»;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2. № 175-ФЗ от </a:t>
            </a:r>
            <a:r>
              <a:rPr lang="ru-RU" sz="1600" dirty="0"/>
              <a:t>01.07.2018 </a:t>
            </a:r>
            <a:r>
              <a:rPr lang="ru-RU" sz="1600" dirty="0" smtClean="0"/>
              <a:t>«О </a:t>
            </a:r>
            <a:r>
              <a:rPr lang="ru-RU" sz="1600" dirty="0"/>
              <a:t>внесении изменений в Федеральный закон "Об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</a:t>
            </a:r>
            <a:r>
              <a:rPr lang="ru-RU" sz="1600" dirty="0" smtClean="0"/>
              <a:t>Федерации»;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3. № 478-ФЗ от </a:t>
            </a:r>
            <a:r>
              <a:rPr lang="ru-RU" sz="1600" dirty="0"/>
              <a:t>25.12.2018 </a:t>
            </a:r>
            <a:r>
              <a:rPr lang="ru-RU" sz="1600" dirty="0" smtClean="0"/>
              <a:t> «О </a:t>
            </a:r>
            <a:r>
              <a:rPr lang="ru-RU" sz="1600" dirty="0"/>
              <a:t>внесении изменений в Федеральный закон "Об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</a:t>
            </a:r>
            <a:r>
              <a:rPr lang="ru-RU" sz="1600" dirty="0" smtClean="0"/>
              <a:t>Федерации»;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4. ПОСТАНОВЛЕНИЕ от </a:t>
            </a:r>
            <a:r>
              <a:rPr lang="ru-RU" sz="1600" dirty="0"/>
              <a:t>22 апреля 2019 г. N </a:t>
            </a:r>
            <a:r>
              <a:rPr lang="ru-RU" sz="1600" dirty="0" smtClean="0"/>
              <a:t>480 «О КРИТЕРИЯХ, ОПРЕДЕЛЯЮЩИХ </a:t>
            </a:r>
            <a:r>
              <a:rPr lang="ru-RU" sz="1600" dirty="0"/>
              <a:t>СТЕПЕНЬ ГОТОВНОСТИ МНОГОКВАРТИРНОГО </a:t>
            </a:r>
            <a:r>
              <a:rPr lang="ru-RU" sz="1600" dirty="0" smtClean="0"/>
              <a:t>ДОМА И </a:t>
            </a:r>
            <a:r>
              <a:rPr lang="ru-RU" sz="1600" dirty="0"/>
              <a:t>(ИЛИ) ИНОГО ОБЪЕКТА НЕДВИЖИМОСТИ И КОЛИЧЕСТВО </a:t>
            </a:r>
            <a:r>
              <a:rPr lang="ru-RU" sz="1600" dirty="0" smtClean="0"/>
              <a:t>ЗАКЛЮЧЕННЫХ ДОГОВОРОВ </a:t>
            </a:r>
            <a:r>
              <a:rPr lang="ru-RU" sz="1600" dirty="0"/>
              <a:t>УЧАСТИЯ В ДОЛЕВОМ СТРОИТЕЛЬСТВЕ, ПРИ </a:t>
            </a:r>
            <a:r>
              <a:rPr lang="ru-RU" sz="1600" dirty="0" smtClean="0"/>
              <a:t>УСЛОВИИ СООТВЕТСТВИЯ </a:t>
            </a:r>
            <a:r>
              <a:rPr lang="ru-RU" sz="1600" dirty="0"/>
              <a:t>КОТОРЫМ ЗАСТРОЙЩИКУ ПРЕДОСТАВЛЯЕТСЯ </a:t>
            </a:r>
            <a:r>
              <a:rPr lang="ru-RU" sz="1600" dirty="0" smtClean="0"/>
              <a:t>ПРАВО НА </a:t>
            </a:r>
            <a:r>
              <a:rPr lang="ru-RU" sz="1600" dirty="0"/>
              <a:t>ПРИВЛЕЧЕНИЕ ДЕНЕЖНЫХ СРЕДСТВ УЧАСТНИКОВ </a:t>
            </a:r>
            <a:r>
              <a:rPr lang="ru-RU" sz="1600" dirty="0" smtClean="0"/>
              <a:t>ДОЛЕВОГО СТРОИТЕЛЬСТВА </a:t>
            </a:r>
            <a:r>
              <a:rPr lang="ru-RU" sz="1600" dirty="0"/>
              <a:t>БЕЗ ИСПОЛЬЗОВАНИЯ СЧЕТОВ, </a:t>
            </a:r>
            <a:r>
              <a:rPr lang="ru-RU" sz="1600" dirty="0" smtClean="0"/>
              <a:t>ПРЕДУСМОТРЕННЫХ СТАТЬЕЙ </a:t>
            </a:r>
            <a:r>
              <a:rPr lang="ru-RU" sz="1600" dirty="0"/>
              <a:t>15.4 ФЕДЕРАЛЬНОГО ЗАКОНА от 30.12.2004 N </a:t>
            </a:r>
            <a:r>
              <a:rPr lang="ru-RU" sz="1600" dirty="0" smtClean="0"/>
              <a:t>214-ФЗ».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8640"/>
            <a:ext cx="7992888" cy="5760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Основные законодательные акты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/>
              <a:t>        </a:t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>
                <a:solidFill>
                  <a:srgbClr val="C00000"/>
                </a:solidFill>
              </a:rPr>
              <a:t/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   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Нововведения, которые коснутся тех застройщиков, разрешения на    	строительство  которым выдано после 01.07.2018 года: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/>
              <a:t>●</a:t>
            </a:r>
            <a:r>
              <a:rPr lang="ru-RU" sz="1800" dirty="0" smtClean="0"/>
              <a:t>Теперь застройщиком может </a:t>
            </a:r>
            <a:r>
              <a:rPr lang="ru-RU" sz="1800" dirty="0"/>
              <a:t>быть хозяйственное общество, которое </a:t>
            </a:r>
            <a:r>
              <a:rPr lang="ru-RU" sz="1800" dirty="0" smtClean="0"/>
              <a:t>имеет </a:t>
            </a:r>
            <a:r>
              <a:rPr lang="ru-RU" sz="1800" dirty="0"/>
              <a:t>опыт не менее 3-х лет участия в строительстве многоквартирных домов общей площадью не менее 5 000 квадратных метров </a:t>
            </a:r>
            <a:r>
              <a:rPr lang="ru-RU" sz="1800" dirty="0" smtClean="0"/>
              <a:t>в совокупности;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●Теперь </a:t>
            </a:r>
            <a:r>
              <a:rPr lang="ru-RU" sz="1800" dirty="0"/>
              <a:t>работает принцип 1 застройщик = 1 разрешение на </a:t>
            </a:r>
            <a:r>
              <a:rPr lang="ru-RU" sz="1800" dirty="0" smtClean="0"/>
              <a:t>строительство;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●</a:t>
            </a:r>
            <a:r>
              <a:rPr lang="ru-RU" sz="1800" dirty="0" smtClean="0"/>
              <a:t>Теперь </a:t>
            </a:r>
            <a:r>
              <a:rPr lang="ru-RU" sz="1800" dirty="0"/>
              <a:t>правило привлечения денежных средств распространяется и на привлечение средств как граждан, так и юридических </a:t>
            </a:r>
            <a:r>
              <a:rPr lang="ru-RU" sz="1800" dirty="0" smtClean="0"/>
              <a:t>лиц;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●</a:t>
            </a:r>
            <a:r>
              <a:rPr lang="ru-RU" sz="1800" dirty="0" smtClean="0"/>
              <a:t>Из </a:t>
            </a:r>
            <a:r>
              <a:rPr lang="ru-RU" sz="1800" dirty="0"/>
              <a:t>закона убрано требование о наличии у застройщика или аффилированных с ним лиц определенного размера уставного капитала, зависящего от площади объектов. Вместо него у застройщика должны быть собственные средства в размере не менее чем 10% от стоимости строительства дома, размещенные в специальном уполномоченном </a:t>
            </a:r>
            <a:r>
              <a:rPr lang="ru-RU" sz="1800" dirty="0" smtClean="0"/>
              <a:t>банке;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●</a:t>
            </a:r>
            <a:r>
              <a:rPr lang="ru-RU" sz="1800" dirty="0" smtClean="0"/>
              <a:t> </a:t>
            </a:r>
            <a:r>
              <a:rPr lang="ru-RU" sz="1800" dirty="0"/>
              <a:t>У застройщика не должно быть обязательств перед третьими лицами по кредитам, займам, ссудам, а по иным обязательствам они не должны превышать 1% от стоимости </a:t>
            </a:r>
            <a:r>
              <a:rPr lang="ru-RU" sz="1800" dirty="0" smtClean="0"/>
              <a:t>строительства;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●</a:t>
            </a:r>
            <a:r>
              <a:rPr lang="ru-RU" sz="1800" dirty="0" smtClean="0"/>
              <a:t>Законом </a:t>
            </a:r>
            <a:r>
              <a:rPr lang="ru-RU" sz="1800" dirty="0"/>
              <a:t>дополнено существенное требование для всех участников строительства, а именно: застройщик, технический заказчик, генеральный подрядчик должны открыть банковский счет в одном уполномоченном банке и осуществлять расчеты между собой только с использованием указанных счетов. Застройщик вправе иметь только один расчетный </a:t>
            </a:r>
            <a:r>
              <a:rPr lang="ru-RU" sz="1800" dirty="0" smtClean="0"/>
              <a:t>счет;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1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01608" cy="5976664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dirty="0"/>
              <a:t>●Застройщик вправе привлекать денежные средства участников долевого строительства при условии исполнения обязанности по уплате отчислений (взносов) в компенсационный фонд. Отчисления должны производиться застройщиком до регистрации ДДУ</a:t>
            </a:r>
            <a:r>
              <a:rPr lang="ru-RU" sz="1800" dirty="0" smtClean="0"/>
              <a:t>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●Из </a:t>
            </a:r>
            <a:r>
              <a:rPr lang="ru-RU" sz="1800" dirty="0"/>
              <a:t>закона убрана возможность указания цены договора как суммы денежных средств на возмещение затрат на строительство объекта долевого строительства и денежных средств на оплату услуг </a:t>
            </a:r>
            <a:r>
              <a:rPr lang="ru-RU" sz="1800" dirty="0" smtClean="0"/>
              <a:t>застройщика;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●</a:t>
            </a:r>
            <a:r>
              <a:rPr lang="ru-RU" sz="1800" dirty="0" smtClean="0"/>
              <a:t>Из </a:t>
            </a:r>
            <a:r>
              <a:rPr lang="ru-RU" sz="1800" dirty="0"/>
              <a:t>закона исключены требования о дополнительных обязательных способах обеспечения обязательств застройщика в виде страхования или поручительства, включив в закон право застройщика застраховать риск </a:t>
            </a:r>
            <a:r>
              <a:rPr lang="ru-RU" sz="1800" dirty="0" err="1"/>
              <a:t>непередачи</a:t>
            </a:r>
            <a:r>
              <a:rPr lang="ru-RU" sz="1800" dirty="0"/>
              <a:t> дольщику объекта долевого </a:t>
            </a:r>
            <a:r>
              <a:rPr lang="ru-RU" sz="1800" dirty="0" smtClean="0"/>
              <a:t>строительства;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●</a:t>
            </a:r>
            <a:r>
              <a:rPr lang="ru-RU" sz="1800" dirty="0" smtClean="0"/>
              <a:t> </a:t>
            </a:r>
            <a:r>
              <a:rPr lang="ru-RU" sz="1800" dirty="0"/>
              <a:t>Изменены правила использования застройщиком денежных средств. Теперь они используются исключительно в рамках проведения операций застройщика на одном расчетном счете одного уполномоченного банка</a:t>
            </a:r>
            <a:r>
              <a:rPr lang="ru-RU" sz="1800" dirty="0" smtClean="0"/>
              <a:t>.;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●</a:t>
            </a:r>
            <a:r>
              <a:rPr lang="ru-RU" sz="1800" dirty="0" smtClean="0"/>
              <a:t>Застройщик </a:t>
            </a:r>
            <a:r>
              <a:rPr lang="ru-RU" sz="1800" dirty="0"/>
              <a:t>не вправе осуществлять иную деятельность, за исключением деятельности, связанной с привлечением денежных средств участников долевого строительства в пределах одного разрешения на строительство.  Также на застройщика налагаются другие запреты: на приобретение или  выдачу ценных бумаг, участие в коммерческих организациях или их создание и </a:t>
            </a:r>
            <a:r>
              <a:rPr lang="ru-RU" sz="1800" dirty="0" smtClean="0"/>
              <a:t>др.;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6195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6552728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●Функции по формированию компенсационного фонда долевого строительства за счет обязательных отчислений (взносов) застройщиков осуществляет созданная в соответствии с ФЗ «О публично-правовой компании по защите прав граждан – участников долевого строительства при несостоятельности (банкротстве) застройщиков и о внесении изменений в отдельные законодательные акты Российской Федерации» публично-правовая компания «Фонд защиты прав граждан – участников долевого строительства». Фонд утвержден постановлением правительства РФ от 7 декабря 2016 г. №</a:t>
            </a:r>
            <a:r>
              <a:rPr lang="ru-RU" sz="1800" dirty="0" smtClean="0"/>
              <a:t>1310;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●</a:t>
            </a:r>
            <a:r>
              <a:rPr lang="ru-RU" sz="1800" dirty="0" smtClean="0"/>
              <a:t>С </a:t>
            </a:r>
            <a:r>
              <a:rPr lang="ru-RU" sz="1800" dirty="0"/>
              <a:t>1 июля 2019 года счета </a:t>
            </a:r>
            <a:r>
              <a:rPr lang="ru-RU" sz="1800" dirty="0" err="1"/>
              <a:t>эскроу</a:t>
            </a:r>
            <a:r>
              <a:rPr lang="ru-RU" sz="1800" dirty="0"/>
              <a:t> по закону должны стать обязательными для всех </a:t>
            </a:r>
            <a:r>
              <a:rPr lang="ru-RU" sz="1800" dirty="0" smtClean="0"/>
              <a:t>застройщиков;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●</a:t>
            </a:r>
            <a:r>
              <a:rPr lang="ru-RU" sz="1800" dirty="0" smtClean="0"/>
              <a:t>После </a:t>
            </a:r>
            <a:r>
              <a:rPr lang="ru-RU" sz="1800" dirty="0"/>
              <a:t>1 июля 2019 г. продавать квартиры в строящихся домах не по </a:t>
            </a:r>
            <a:r>
              <a:rPr lang="ru-RU" sz="1800" dirty="0" err="1"/>
              <a:t>эскроу</a:t>
            </a:r>
            <a:r>
              <a:rPr lang="ru-RU" sz="1800" dirty="0"/>
              <a:t> можно будет в проектах, готовых не менее чем на 30% и проданных по ДДУ не менее чем на 10%. Кроме того, предусмотрен ряд понижающих коэффициентов. Если объект строится в рамках договора о развитии застроенной территории (комплексном освоении или развитии), заключенного с госорганами или местной властью, или девелопер обязуется передать объекты инфраструктуры в собственность государства или муниципалитета, то для освобождения от </a:t>
            </a:r>
            <a:r>
              <a:rPr lang="ru-RU" sz="1800" dirty="0" err="1"/>
              <a:t>эскроу</a:t>
            </a:r>
            <a:r>
              <a:rPr lang="ru-RU" sz="1800" dirty="0"/>
              <a:t> достаточно готовности в 15% (коэффициент 0,5). Для проектов застройщиков, включенных в перечень системообразующих организаций Российской Федерации, при условии, что общая площадь возводимых им многоквартирных домов составляет не менее 4 млн кв. м и объекты строительства находятся на территориях не менее четырёх субъектов РФ, используется коэффициент 0,2. То есть объектам таких застройщиков достаточно иметь шестипроцентную готовность. Сейчас системообразующими застройщиками являются две компании — группы ПИК и ЛСР. Такой же коэффициент – 0,2 - применяется для объектов застройщиков, взявших на себя обязательства по достройке проблемных объектов.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6840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</a:t>
            </a: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Практика применения внесённых изменений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/>
              <a:t>                  </a:t>
            </a:r>
            <a:r>
              <a:rPr lang="ru-RU" sz="2200" b="1" dirty="0" smtClean="0">
                <a:solidFill>
                  <a:srgbClr val="4BBC2C"/>
                </a:solidFill>
              </a:rPr>
              <a:t>Застройщик </a:t>
            </a:r>
            <a:r>
              <a:rPr lang="ru-RU" sz="2200" b="1" dirty="0">
                <a:solidFill>
                  <a:srgbClr val="4BBC2C"/>
                </a:solidFill>
              </a:rPr>
              <a:t>как слабая сторона в договоре с </a:t>
            </a:r>
            <a:r>
              <a:rPr lang="ru-RU" sz="2200" b="1" dirty="0" smtClean="0">
                <a:solidFill>
                  <a:srgbClr val="4BBC2C"/>
                </a:solidFill>
              </a:rPr>
              <a:t>банком</a:t>
            </a:r>
            <a:br>
              <a:rPr lang="ru-RU" sz="2200" b="1" dirty="0" smtClean="0">
                <a:solidFill>
                  <a:srgbClr val="4BBC2C"/>
                </a:solidFill>
              </a:rPr>
            </a:br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b="1" dirty="0" smtClean="0"/>
              <a:t> -</a:t>
            </a:r>
            <a:r>
              <a:rPr lang="ru-RU" sz="1800" dirty="0" smtClean="0"/>
              <a:t> Банк </a:t>
            </a:r>
            <a:r>
              <a:rPr lang="ru-RU" sz="1800" dirty="0"/>
              <a:t>выдает свою форму договора. Правки, как правило, обсуждать отказывается, </a:t>
            </a:r>
            <a:r>
              <a:rPr lang="ru-RU" sz="1800" dirty="0" smtClean="0"/>
              <a:t>    мотивируя </a:t>
            </a:r>
            <a:r>
              <a:rPr lang="ru-RU" sz="1800" dirty="0"/>
              <a:t>собственной оценкой </a:t>
            </a:r>
            <a:r>
              <a:rPr lang="ru-RU" sz="1800" dirty="0" smtClean="0"/>
              <a:t>рисков</a:t>
            </a:r>
            <a:r>
              <a:rPr lang="ru-RU" sz="1800" dirty="0"/>
              <a:t>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 -</a:t>
            </a:r>
            <a:r>
              <a:rPr lang="ru-RU" sz="1800" dirty="0" smtClean="0"/>
              <a:t> В </a:t>
            </a:r>
            <a:r>
              <a:rPr lang="ru-RU" sz="1800" dirty="0"/>
              <a:t>договор включается возможность произвольного изменения ставки кредитования банков, без причины и  ограничения максимального </a:t>
            </a:r>
            <a:r>
              <a:rPr lang="ru-RU" sz="1800" dirty="0" smtClean="0"/>
              <a:t>размера</a:t>
            </a:r>
            <a:r>
              <a:rPr lang="ru-RU" sz="1800" dirty="0"/>
              <a:t>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- </a:t>
            </a:r>
            <a:r>
              <a:rPr lang="ru-RU" sz="1800" dirty="0" smtClean="0"/>
              <a:t>Нет </a:t>
            </a:r>
            <a:r>
              <a:rPr lang="ru-RU" sz="1800" dirty="0"/>
              <a:t>ограничений на дисконтирование залогов. Земельный участок, собственные вложения застройщика оцениваются банками хаотично по непрозрачной методике с дисконтом до 50% от рыночной </a:t>
            </a:r>
            <a:r>
              <a:rPr lang="ru-RU" sz="1800" dirty="0" smtClean="0"/>
              <a:t>стоимости</a:t>
            </a:r>
            <a:r>
              <a:rPr lang="ru-RU" sz="1800" dirty="0"/>
              <a:t>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</a:t>
            </a:r>
            <a:r>
              <a:rPr lang="ru-RU" sz="1800" b="1" dirty="0" smtClean="0"/>
              <a:t>-</a:t>
            </a:r>
            <a:r>
              <a:rPr lang="ru-RU" sz="1800" dirty="0" smtClean="0"/>
              <a:t> Как </a:t>
            </a:r>
            <a:r>
              <a:rPr lang="ru-RU" sz="1800" dirty="0"/>
              <a:t>следствие, требуются дополнительные залоги в виде имущества компаний и личные поручительства бенефициаров (при этом при </a:t>
            </a:r>
            <a:r>
              <a:rPr lang="ru-RU" sz="1800" dirty="0" err="1"/>
              <a:t>эскроу</a:t>
            </a:r>
            <a:r>
              <a:rPr lang="ru-RU" sz="1800" dirty="0"/>
              <a:t> до сдачи дома застройщик не может получать доход, то есть речь идет о его ранее приобретенном имуществе</a:t>
            </a:r>
            <a:r>
              <a:rPr lang="ru-RU" sz="1800" dirty="0" smtClean="0"/>
              <a:t>);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 - </a:t>
            </a:r>
            <a:r>
              <a:rPr lang="ru-RU" sz="1800" dirty="0" smtClean="0"/>
              <a:t>Включается </a:t>
            </a:r>
            <a:r>
              <a:rPr lang="ru-RU" sz="1800" dirty="0"/>
              <a:t>условие о возможности досрочного расторжения по инициативе банка. При этом застройщик должен вернуть все средства в месячный срок (откуда</a:t>
            </a:r>
            <a:r>
              <a:rPr lang="ru-RU" sz="1800" dirty="0" smtClean="0"/>
              <a:t>);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 -</a:t>
            </a:r>
            <a:r>
              <a:rPr lang="ru-RU" sz="1800" dirty="0" smtClean="0"/>
              <a:t> Устанавливаются </a:t>
            </a:r>
            <a:r>
              <a:rPr lang="ru-RU" sz="1800" dirty="0"/>
              <a:t>гигантские штрафы, неустойки, условие повышения процентной ставки за любые, самые малые просрочки в предоставлении отчетности </a:t>
            </a:r>
            <a:r>
              <a:rPr lang="ru-RU" sz="1800" dirty="0" smtClean="0"/>
              <a:t>банку</a:t>
            </a:r>
            <a:r>
              <a:rPr lang="ru-RU" sz="1800" dirty="0"/>
              <a:t>;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 -</a:t>
            </a:r>
            <a:r>
              <a:rPr lang="ru-RU" sz="1800" dirty="0" smtClean="0"/>
              <a:t> Ставка </a:t>
            </a:r>
            <a:r>
              <a:rPr lang="ru-RU" sz="1800" dirty="0"/>
              <a:t>проектного финансирования де-факто значительно выше (до+2%) за </a:t>
            </a:r>
            <a:r>
              <a:rPr lang="ru-RU" sz="1800" dirty="0" smtClean="0"/>
              <a:t>счет </a:t>
            </a:r>
            <a:r>
              <a:rPr lang="ru-RU" sz="1800" dirty="0"/>
              <a:t>дополнительных комиссий и навязанных услуг (страхование и пр</a:t>
            </a:r>
            <a:r>
              <a:rPr lang="ru-RU" sz="1800" dirty="0" smtClean="0"/>
              <a:t>.).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042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                               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ru-RU" sz="3100" b="1" dirty="0" smtClean="0">
                <a:solidFill>
                  <a:srgbClr val="FF0000"/>
                </a:solidFill>
              </a:rPr>
              <a:t>Прогнозы и выводы: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҉ </a:t>
            </a:r>
            <a:r>
              <a:rPr lang="ru-RU" sz="1600" dirty="0" smtClean="0"/>
              <a:t>Закон 214-ФЗ могут ждать новые изменения. Время от времени в средствах массовой информации появляются новости об отмене закона ФЗ-214.  Не исключено, что будут приняты следующие поправки в закон, и </a:t>
            </a:r>
            <a:r>
              <a:rPr lang="ru-RU" sz="1600" b="1" dirty="0" smtClean="0"/>
              <a:t>ДДУ в 2019 году все-таки отменят полностью</a:t>
            </a:r>
            <a:r>
              <a:rPr lang="ru-RU" sz="1600" dirty="0" smtClean="0"/>
              <a:t>.  Однако последствием запрета на ДДУ может стать очередное удорожание жилья.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FF0000"/>
                </a:solidFill>
              </a:rPr>
              <a:t>҉</a:t>
            </a:r>
            <a:r>
              <a:rPr lang="ru-RU" sz="1600" dirty="0" smtClean="0"/>
              <a:t> Если Застройщик применяет при расчетах с дольщиками по ДДУ счет </a:t>
            </a:r>
            <a:r>
              <a:rPr lang="ru-RU" sz="1600" dirty="0" err="1" smtClean="0"/>
              <a:t>эскроу</a:t>
            </a:r>
            <a:r>
              <a:rPr lang="ru-RU" sz="1600" dirty="0" smtClean="0"/>
              <a:t>, то отчисления в компенсационный фонд </a:t>
            </a:r>
            <a:r>
              <a:rPr lang="ru-RU" sz="1600" dirty="0"/>
              <a:t> </a:t>
            </a:r>
            <a:r>
              <a:rPr lang="ru-RU" sz="1600" dirty="0" smtClean="0"/>
              <a:t>не требуются. </a:t>
            </a:r>
            <a:r>
              <a:rPr lang="ru-RU" sz="1600" dirty="0" err="1" smtClean="0"/>
              <a:t>Эскроу</a:t>
            </a:r>
            <a:r>
              <a:rPr lang="ru-RU" sz="1600" dirty="0" smtClean="0"/>
              <a:t>-счет защищает дольщика даже лучше, чем фонд. </a:t>
            </a:r>
            <a:r>
              <a:rPr lang="ru-RU" sz="1600" b="1" dirty="0" smtClean="0"/>
              <a:t>Фонд защиты прав дольщиков со временем потеряет свою актуальность.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FF0000"/>
                </a:solidFill>
              </a:rPr>
              <a:t>҉ </a:t>
            </a:r>
            <a:r>
              <a:rPr lang="ru-RU" sz="1600" b="1" dirty="0" smtClean="0"/>
              <a:t>Количество заявок </a:t>
            </a:r>
            <a:r>
              <a:rPr lang="ru-RU" sz="1600" dirty="0" smtClean="0"/>
              <a:t>от застройщиков на проектное финансирование в Сбербанке </a:t>
            </a:r>
            <a:r>
              <a:rPr lang="ru-RU" sz="1600" b="1" dirty="0" smtClean="0"/>
              <a:t>увеличилось почти на треть за месяц</a:t>
            </a:r>
            <a:r>
              <a:rPr lang="ru-RU" sz="1600" dirty="0" smtClean="0"/>
              <a:t>, сообщила управляющий директор-начальник управления финансирования недвижимости Сбербанка Светлана Назарова.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FF0000"/>
                </a:solidFill>
              </a:rPr>
              <a:t>҉</a:t>
            </a:r>
            <a:r>
              <a:rPr lang="ru-RU" sz="1600" dirty="0" smtClean="0"/>
              <a:t> </a:t>
            </a:r>
            <a:r>
              <a:rPr lang="ru-RU" sz="1600" b="1" dirty="0" smtClean="0"/>
              <a:t>Большая </a:t>
            </a:r>
            <a:r>
              <a:rPr lang="ru-RU" sz="1600" b="1" dirty="0"/>
              <a:t>часть московских проектов никуда не перейдет </a:t>
            </a:r>
            <a:r>
              <a:rPr lang="ru-RU" sz="1600" dirty="0"/>
              <a:t>- квартиры в них будут продаваться по старым, то есть ныне действующим правилам. Это значит, что искусственно созданный покупательский ажиотаж скоро закончится, а </a:t>
            </a:r>
            <a:r>
              <a:rPr lang="ru-RU" sz="1600" b="1" dirty="0"/>
              <a:t>переизбыток предложения останется</a:t>
            </a:r>
            <a:r>
              <a:rPr lang="ru-RU" sz="1600" dirty="0"/>
              <a:t>, отмечает руководитель аналитического центра «</a:t>
            </a:r>
            <a:r>
              <a:rPr lang="ru-RU" sz="1600" dirty="0">
                <a:hlinkClick r:id="rId2"/>
              </a:rPr>
              <a:t>Индикаторы рынка недвижимости IRN.RU</a:t>
            </a:r>
            <a:r>
              <a:rPr lang="ru-RU" sz="1600" dirty="0" smtClean="0"/>
              <a:t>».</a:t>
            </a:r>
            <a:br>
              <a:rPr lang="ru-RU" sz="1600" dirty="0" smtClean="0"/>
            </a:br>
            <a:r>
              <a:rPr lang="ru-RU" sz="1600" dirty="0" smtClean="0"/>
              <a:t>Порядка </a:t>
            </a:r>
            <a:r>
              <a:rPr lang="ru-RU" sz="1600" dirty="0"/>
              <a:t>30% московских проектов, по оценке </a:t>
            </a:r>
            <a:r>
              <a:rPr lang="ru-RU" sz="1600" dirty="0" err="1"/>
              <a:t>Москомстройинвеста</a:t>
            </a:r>
            <a:r>
              <a:rPr lang="ru-RU" sz="1600" dirty="0"/>
              <a:t>, должны будут перейти на </a:t>
            </a:r>
            <a:r>
              <a:rPr lang="ru-RU" sz="1600" dirty="0" err="1"/>
              <a:t>эскроу</a:t>
            </a:r>
            <a:r>
              <a:rPr lang="ru-RU" sz="1600" dirty="0"/>
              <a:t>-счета. «Ещё у 10% проектов - пограничная ситуация, где есть основание полагать, что к моменту вступления изменений по переходу на </a:t>
            </a:r>
            <a:r>
              <a:rPr lang="ru-RU" sz="1600" dirty="0" err="1" smtClean="0"/>
              <a:t>эскроу</a:t>
            </a:r>
            <a:r>
              <a:rPr lang="ru-RU" sz="1600" dirty="0" smtClean="0"/>
              <a:t>-счета</a:t>
            </a:r>
            <a:r>
              <a:rPr lang="ru-RU" sz="1400" dirty="0"/>
              <a:t> строители доведут </a:t>
            </a:r>
            <a:r>
              <a:rPr lang="ru-RU" sz="1600" dirty="0"/>
              <a:t>свою строительную готовность до тех критериев, которые будут определять схему дальнейшего финансирования проектов»</a:t>
            </a:r>
            <a:r>
              <a:rPr lang="ru-RU" sz="1600" dirty="0" smtClean="0"/>
              <a:t>. Так </a:t>
            </a:r>
            <a:r>
              <a:rPr lang="ru-RU" sz="1600" dirty="0"/>
              <a:t>что, по всей видимости, реформа долевого строительства </a:t>
            </a:r>
            <a:r>
              <a:rPr lang="ru-RU" sz="1600" b="1" dirty="0"/>
              <a:t>не коснется примерно 70% московских новостроек</a:t>
            </a:r>
            <a:r>
              <a:rPr lang="ru-RU" sz="1600" dirty="0"/>
              <a:t>. Да и большая часть из оставшихся 30% тоже, скорее всего, не уйдет с рынка и более или менее беспроблемно перейдет на проектное финансирование. Во всяком случае, по словам того же Александра Гончарова, </a:t>
            </a:r>
            <a:r>
              <a:rPr lang="ru-RU" sz="1600" b="1" dirty="0"/>
              <a:t>заявки на получение финансирования по счетам </a:t>
            </a:r>
            <a:r>
              <a:rPr lang="ru-RU" sz="1600" b="1" dirty="0" err="1"/>
              <a:t>эскроу</a:t>
            </a:r>
            <a:r>
              <a:rPr lang="ru-RU" sz="1600" b="1" dirty="0"/>
              <a:t> подали все московские застройщики </a:t>
            </a:r>
            <a:r>
              <a:rPr lang="ru-RU" sz="1600" dirty="0"/>
              <a:t>– включая тех, кому банковские кредиты, очевидно, не понадобятся, потому что их объекты соответствуют критериям </a:t>
            </a:r>
            <a:r>
              <a:rPr lang="ru-RU" sz="1600" dirty="0" smtClean="0"/>
              <a:t>Минстроя.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45803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72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Схема покупки жилья</vt:lpstr>
      <vt:lpstr>Федеральный закон от 30.12.2004 N 214-ФЗ «Об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  21 октября 2017 г. Правительство Российской Федерации утверждает дорожную карту по поэтапному замещению в течение трех лет средств граждан, привлекаемых для создания многоквартирных домов и иных объектов недвижимости банковским кредитованием и иными формами финансирования, минимизирующими риски для граждан.                                                                          Федеральные законы, принятые в рамках «дорожной карты»: 1. № 218-ФЗ от 29.07.2017 «О публично-правовой компании по защите прав граждан — участников долевого строительства при несостоятельности (банкротстве) застройщиков»;  2. № 175-ФЗ от 01.07.2018 «О внесении изменений в Федеральный закон "Об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Федерации»;  3. № 478-ФЗ от 25.12.2018  «О внесении изменений в Федеральный закон "Об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Федерации»;  4. ПОСТАНОВЛЕНИЕ от 22 апреля 2019 г. N 480 «О КРИТЕРИЯХ, ОПРЕДЕЛЯЮЩИХ СТЕПЕНЬ ГОТОВНОСТИ МНОГОКВАРТИРНОГО ДОМА И (ИЛИ) ИНОГО ОБЪЕКТА НЕДВИЖИМОСТИ И КОЛИЧЕСТВО ЗАКЛЮЧЕННЫХ ДОГОВОРОВ УЧАСТИЯ В ДОЛЕВОМ СТРОИТЕЛЬСТВЕ, ПРИ УСЛОВИИ СООТВЕТСТВИЯ КОТОРЫМ ЗАСТРОЙЩИКУ ПРЕДОСТАВЛЯЕТСЯ ПРАВО НА ПРИВЛЕЧЕНИЕ ДЕНЕЖНЫХ СРЕДСТВ УЧАСТНИКОВ ДОЛЕВОГО СТРОИТЕЛЬСТВА БЕЗ ИСПОЛЬЗОВАНИЯ СЧЕТОВ, ПРЕДУСМОТРЕННЫХ СТАТЬЕЙ 15.4 ФЕДЕРАЛЬНОГО ЗАКОНА от 30.12.2004 N 214-ФЗ».</vt:lpstr>
      <vt:lpstr>                   Нововведения, которые коснутся тех застройщиков, разрешения на     строительство  которым выдано после 01.07.2018 года:  ●Теперь застройщиком может быть хозяйственное общество, которое имеет опыт не менее 3-х лет участия в строительстве многоквартирных домов общей площадью не менее 5 000 квадратных метров в совокупности;  ●Теперь работает принцип 1 застройщик = 1 разрешение на строительство;   ●Теперь правило привлечения денежных средств распространяется и на привлечение средств как граждан, так и юридических лиц;  ●Из закона убрано требование о наличии у застройщика или аффилированных с ним лиц определенного размера уставного капитала, зависящего от площади объектов. Вместо него у застройщика должны быть собственные средства в размере не менее чем 10% от стоимости строительства дома, размещенные в специальном уполномоченном банке;  ● У застройщика не должно быть обязательств перед третьими лицами по кредитам, займам, ссудам, а по иным обязательствам они не должны превышать 1% от стоимости строительства;  ●Законом дополнено существенное требование для всех участников строительства, а именно: застройщик, технический заказчик, генеральный подрядчик должны открыть банковский счет в одном уполномоченном банке и осуществлять расчеты между собой только с использованием указанных счетов. Застройщик вправе иметь только один расчетный счет;      </vt:lpstr>
      <vt:lpstr> ●Застройщик вправе привлекать денежные средства участников долевого строительства при условии исполнения обязанности по уплате отчислений (взносов) в компенсационный фонд. Отчисления должны производиться застройщиком до регистрации ДДУ;  ●Из закона убрана возможность указания цены договора как суммы денежных средств на возмещение затрат на строительство объекта долевого строительства и денежных средств на оплату услуг застройщика;  ●Из закона исключены требования о дополнительных обязательных способах обеспечения обязательств застройщика в виде страхования или поручительства, включив в закон право застройщика застраховать риск непередачи дольщику объекта долевого строительства;  ● Изменены правила использования застройщиком денежных средств. Теперь они используются исключительно в рамках проведения операций застройщика на одном расчетном счете одного уполномоченного банка.;  ●Застройщик не вправе осуществлять иную деятельность, за исключением деятельности, связанной с привлечением денежных средств участников долевого строительства в пределах одного разрешения на строительство.  Также на застройщика налагаются другие запреты: на приобретение или  выдачу ценных бумаг, участие в коммерческих организациях или их создание и др.;    </vt:lpstr>
      <vt:lpstr>  ●Функции по формированию компенсационного фонда долевого строительства за счет обязательных отчислений (взносов) застройщиков осуществляет созданная в соответствии с ФЗ «О публично-правовой компании по защите прав граждан – участников долевого строительства при несостоятельности (банкротстве) застройщиков и о внесении изменений в отдельные законодательные акты Российской Федерации» публично-правовая компания «Фонд защиты прав граждан – участников долевого строительства». Фонд утвержден постановлением правительства РФ от 7 декабря 2016 г. №1310;  ●С 1 июля 2019 года счета эскроу по закону должны стать обязательными для всех застройщиков;  ●После 1 июля 2019 г. продавать квартиры в строящихся домах не по эскроу можно будет в проектах, готовых не менее чем на 30% и проданных по ДДУ не менее чем на 10%. Кроме того, предусмотрен ряд понижающих коэффициентов. Если объект строится в рамках договора о развитии застроенной территории (комплексном освоении или развитии), заключенного с госорганами или местной властью, или девелопер обязуется передать объекты инфраструктуры в собственность государства или муниципалитета, то для освобождения от эскроу достаточно готовности в 15% (коэффициент 0,5). Для проектов застройщиков, включенных в перечень системообразующих организаций Российской Федерации, при условии, что общая площадь возводимых им многоквартирных домов составляет не менее 4 млн кв. м и объекты строительства находятся на территориях не менее четырёх субъектов РФ, используется коэффициент 0,2. То есть объектам таких застройщиков достаточно иметь шестипроцентную готовность. Сейчас системообразующими застройщиками являются две компании — группы ПИК и ЛСР. Такой же коэффициент – 0,2 - применяется для объектов застройщиков, взявших на себя обязательства по достройке проблемных объектов.    </vt:lpstr>
      <vt:lpstr>                       Практика применения внесённых изменений                    Застройщик как слабая сторона в договоре с банком   - Банк выдает свою форму договора. Правки, как правило, обсуждать отказывается,     мотивируя собственной оценкой рисков;   - В договор включается возможность произвольного изменения ставки кредитования банков, без причины и  ограничения максимального размера;   - Нет ограничений на дисконтирование залогов. Земельный участок, собственные вложения застройщика оцениваются банками хаотично по непрозрачной методике с дисконтом до 50% от рыночной стоимости;   - Как следствие, требуются дополнительные залоги в виде имущества компаний и личные поручительства бенефициаров (при этом при эскроу до сдачи дома застройщик не может получать доход, то есть речь идет о его ранее приобретенном имуществе);   - Включается условие о возможности досрочного расторжения по инициативе банка. При этом застройщик должен вернуть все средства в месячный срок (откуда);   - Устанавливаются гигантские штрафы, неустойки, условие повышения процентной ставки за любые, самые малые просрочки в предоставлении отчетности банку;    - Ставка проектного финансирования де-факто значительно выше (до+2%) за счет дополнительных комиссий и навязанных услуг (страхование и пр.). </vt:lpstr>
      <vt:lpstr>                                                                   Прогнозы и выводы: ҉ Закон 214-ФЗ могут ждать новые изменения. Время от времени в средствах массовой информации появляются новости об отмене закона ФЗ-214.  Не исключено, что будут приняты следующие поправки в закон, и ДДУ в 2019 году все-таки отменят полностью.  Однако последствием запрета на ДДУ может стать очередное удорожание жилья.   ҉ Если Застройщик применяет при расчетах с дольщиками по ДДУ счет эскроу, то отчисления в компенсационный фонд  не требуются. Эскроу-счет защищает дольщика даже лучше, чем фонд. Фонд защиты прав дольщиков со временем потеряет свою актуальность.  ҉ Количество заявок от застройщиков на проектное финансирование в Сбербанке увеличилось почти на треть за месяц, сообщила управляющий директор-начальник управления финансирования недвижимости Сбербанка Светлана Назарова.  ҉ Большая часть московских проектов никуда не перейдет - квартиры в них будут продаваться по старым, то есть ныне действующим правилам. Это значит, что искусственно созданный покупательский ажиотаж скоро закончится, а переизбыток предложения останется, отмечает руководитель аналитического центра «Индикаторы рынка недвижимости IRN.RU». Порядка 30% московских проектов, по оценке Москомстройинвеста, должны будут перейти на эскроу-счета. «Ещё у 10% проектов - пограничная ситуация, где есть основание полагать, что к моменту вступления изменений по переходу на эскроу-счета строители доведут свою строительную готовность до тех критериев, которые будут определять схему дальнейшего финансирования проектов». Так что, по всей видимости, реформа долевого строительства не коснется примерно 70% московских новостроек. Да и большая часть из оставшихся 30% тоже, скорее всего, не уйдет с рынка и более или менее беспроблемно перейдет на проектное финансирование. Во всяком случае, по словам того же Александра Гончарова, заявки на получение финансирования по счетам эскроу подали все московские застройщики – включая тех, кому банковские кредиты, очевидно, не понадобятся, потому что их объекты соответствуют критериям Минстроя.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20</cp:revision>
  <dcterms:created xsi:type="dcterms:W3CDTF">2019-05-22T11:55:17Z</dcterms:created>
  <dcterms:modified xsi:type="dcterms:W3CDTF">2019-05-23T14:47:53Z</dcterms:modified>
</cp:coreProperties>
</file>