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039B4-CE0C-4BA9-ABEC-84A0E1229EF5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1C64-2AA1-487A-A990-7C38F96E7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D714-FA1F-497D-ABA1-3373CAD10B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0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CE7A426-195C-49DD-9281-A7E761353352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C99C48A-12B9-4939-BE4C-CB0EF1EFF9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rudcontrol.ru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ss.ru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osmontrud.r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s.ru/wps/wcm/connect/rosstat_main/rosstat/ru/statistics/wages/working_condition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048672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432608"/>
            <a:ext cx="7740860" cy="52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548679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Охрана </a:t>
            </a:r>
            <a:r>
              <a:rPr lang="ru-RU" b="1" dirty="0"/>
              <a:t>труда и система контроля при выполнении </a:t>
            </a:r>
            <a:r>
              <a:rPr lang="ru-RU" b="1" dirty="0" smtClean="0"/>
              <a:t>работ </a:t>
            </a:r>
            <a:r>
              <a:rPr lang="ru-RU" b="1" dirty="0"/>
              <a:t>по строительству, реконструкции, капитальному ремонту, сносу объектов </a:t>
            </a:r>
            <a:r>
              <a:rPr lang="ru-RU" b="1" dirty="0" smtClean="0"/>
              <a:t>капитального строительства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9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64896" cy="6696744"/>
          </a:xfrm>
        </p:spPr>
        <p:txBody>
          <a:bodyPr>
            <a:normAutofit/>
          </a:bodyPr>
          <a:lstStyle/>
          <a:p>
            <a:pPr algn="r"/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>Источник</a:t>
            </a:r>
            <a:r>
              <a:rPr lang="ru-RU" sz="1200" i="1" dirty="0"/>
              <a:t>: </a:t>
            </a:r>
            <a:r>
              <a:rPr lang="ru-RU" sz="1200" u="sng" dirty="0">
                <a:hlinkClick r:id="rId2"/>
              </a:rPr>
              <a:t>http://www.trudcontrol.ru/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2050" name="Picture 2" descr="C:\Users\User\Desktop\11111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3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24936" cy="6624736"/>
          </a:xfrm>
        </p:spPr>
        <p:txBody>
          <a:bodyPr>
            <a:normAutofit/>
          </a:bodyPr>
          <a:lstStyle/>
          <a:p>
            <a:pPr algn="r"/>
            <a:r>
              <a:rPr lang="ru-RU" sz="1200" i="1" dirty="0"/>
              <a:t>Источник: http://www.trudcontrol.ru</a:t>
            </a:r>
            <a:endParaRPr lang="ru-RU" sz="1200" dirty="0"/>
          </a:p>
        </p:txBody>
      </p:sp>
      <p:pic>
        <p:nvPicPr>
          <p:cNvPr id="3074" name="Picture 2" descr="C:\Users\User\Desktop\234567809876543456789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4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travmati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5488" y="116632"/>
            <a:ext cx="8718999" cy="6480720"/>
            <a:chOff x="969" y="0"/>
            <a:chExt cx="18231" cy="10800"/>
          </a:xfrm>
        </p:grpSpPr>
        <p:sp>
          <p:nvSpPr>
            <p:cNvPr id="3" name="Freeform 13"/>
            <p:cNvSpPr>
              <a:spLocks/>
            </p:cNvSpPr>
            <p:nvPr/>
          </p:nvSpPr>
          <p:spPr bwMode="auto">
            <a:xfrm>
              <a:off x="10300" y="0"/>
              <a:ext cx="8900" cy="10800"/>
            </a:xfrm>
            <a:custGeom>
              <a:avLst/>
              <a:gdLst>
                <a:gd name="T0" fmla="+- 0 19200 10300"/>
                <a:gd name="T1" fmla="*/ T0 w 8900"/>
                <a:gd name="T2" fmla="*/ 0 h 10800"/>
                <a:gd name="T3" fmla="+- 0 10300 10300"/>
                <a:gd name="T4" fmla="*/ T3 w 8900"/>
                <a:gd name="T5" fmla="*/ 0 h 10800"/>
                <a:gd name="T6" fmla="+- 0 12173 10300"/>
                <a:gd name="T7" fmla="*/ T6 w 8900"/>
                <a:gd name="T8" fmla="*/ 6830 h 10800"/>
                <a:gd name="T9" fmla="+- 0 10833 10300"/>
                <a:gd name="T10" fmla="*/ T9 w 8900"/>
                <a:gd name="T11" fmla="*/ 10800 h 10800"/>
                <a:gd name="T12" fmla="+- 0 19200 10300"/>
                <a:gd name="T13" fmla="*/ T12 w 8900"/>
                <a:gd name="T14" fmla="*/ 10800 h 10800"/>
                <a:gd name="T15" fmla="+- 0 19200 10300"/>
                <a:gd name="T16" fmla="*/ T15 w 8900"/>
                <a:gd name="T17" fmla="*/ 0 h 108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</a:cxnLst>
              <a:rect l="0" t="0" r="r" b="b"/>
              <a:pathLst>
                <a:path w="8900" h="10800">
                  <a:moveTo>
                    <a:pt x="8900" y="0"/>
                  </a:moveTo>
                  <a:lnTo>
                    <a:pt x="0" y="0"/>
                  </a:lnTo>
                  <a:lnTo>
                    <a:pt x="1873" y="6830"/>
                  </a:lnTo>
                  <a:lnTo>
                    <a:pt x="533" y="10800"/>
                  </a:lnTo>
                  <a:lnTo>
                    <a:pt x="8900" y="10800"/>
                  </a:lnTo>
                  <a:lnTo>
                    <a:pt x="8900" y="0"/>
                  </a:lnTo>
                  <a:close/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2" y="0"/>
              <a:ext cx="2638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" y="0"/>
              <a:ext cx="2412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4" y="4444"/>
              <a:ext cx="1851" cy="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0" y="0"/>
              <a:ext cx="8628" cy="1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333"/>
              <a:ext cx="7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0" y="333"/>
              <a:ext cx="521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717"/>
              <a:ext cx="7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8" y="717"/>
              <a:ext cx="521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611560" y="1700808"/>
            <a:ext cx="4343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/>
              <a:t>Благодарим 	    за            внимание!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151311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547522"/>
          </a:xfrm>
        </p:spPr>
        <p:txBody>
          <a:bodyPr>
            <a:normAutofit/>
          </a:bodyPr>
          <a:lstStyle/>
          <a:p>
            <a:r>
              <a:rPr lang="ru-RU" sz="1400" dirty="0"/>
              <a:t>Основными причинами травматизма со смертельным исходом являются: неудовлетворительная организация производства работ - 41%; нарушение требований безопасности - 32%; нарушение трудовой и производственной дисциплины - 10%; допуск к работам необученного персонала - 10%; отсутствие контроля за безопасным производством работ - 9%; эксплуатация неисправного оборудования - 5,6%.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2050" name="Picture 2" descr="C:\Users\User\Desktop\4919140f8330c22158d88f1164ff2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00"/>
            <a:ext cx="8640960" cy="63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704856" cy="498768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/>
              <a:t>                    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</a:t>
            </a:r>
            <a:r>
              <a:rPr lang="ru-RU" sz="2400" b="1" dirty="0" smtClean="0"/>
              <a:t>Основными </a:t>
            </a:r>
            <a:r>
              <a:rPr lang="ru-RU" sz="2400" b="1" dirty="0"/>
              <a:t>причинами травматизма со </a:t>
            </a:r>
            <a:r>
              <a:rPr lang="ru-RU" sz="2400" b="1" dirty="0" smtClean="0"/>
              <a:t> смертельным              	                              исходом </a:t>
            </a:r>
            <a:r>
              <a:rPr lang="ru-RU" sz="2400" b="1" dirty="0"/>
              <a:t>являются: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</a:t>
            </a:r>
            <a:r>
              <a:rPr lang="ru-RU" sz="2000" dirty="0" smtClean="0"/>
              <a:t>неудовлетворительная </a:t>
            </a:r>
            <a:r>
              <a:rPr lang="ru-RU" sz="2000" dirty="0"/>
              <a:t>организация производства работ - 41%;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нарушение </a:t>
            </a:r>
            <a:r>
              <a:rPr lang="ru-RU" sz="2000" dirty="0"/>
              <a:t>требований безопасности - 32%;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нарушение </a:t>
            </a:r>
            <a:r>
              <a:rPr lang="ru-RU" sz="2000" dirty="0"/>
              <a:t>трудовой и производственной дисциплины - 10</a:t>
            </a:r>
            <a:r>
              <a:rPr lang="ru-RU" sz="2000" dirty="0" smtClean="0"/>
              <a:t>%;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- допуск </a:t>
            </a:r>
            <a:r>
              <a:rPr lang="ru-RU" sz="2000" dirty="0"/>
              <a:t>к работам необученного персонала - 10%;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отсутствие </a:t>
            </a:r>
            <a:r>
              <a:rPr lang="ru-RU" sz="2000" dirty="0"/>
              <a:t>контроля за безопасным производством работ - 9</a:t>
            </a:r>
            <a:r>
              <a:rPr lang="ru-RU" sz="2000" dirty="0" smtClean="0"/>
              <a:t>%;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- эксплуатация </a:t>
            </a:r>
            <a:r>
              <a:rPr lang="ru-RU" sz="2000" dirty="0"/>
              <a:t>неисправного оборудования - 5,6</a:t>
            </a:r>
            <a:r>
              <a:rPr lang="ru-RU" sz="2000" dirty="0" smtClean="0"/>
              <a:t>%.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484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554416" cy="5184576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    </a:t>
            </a:r>
            <a:br>
              <a:rPr lang="ru-RU" sz="2000" b="1" u="sng" dirty="0" smtClean="0"/>
            </a:br>
            <a:r>
              <a:rPr lang="ru-RU" sz="2000" b="1" dirty="0" smtClean="0"/>
              <a:t>                    </a:t>
            </a:r>
            <a:r>
              <a:rPr lang="ru-RU" sz="2200" b="1" dirty="0" smtClean="0"/>
              <a:t>Основными причинами </a:t>
            </a:r>
            <a:r>
              <a:rPr lang="ru-RU" sz="2200" b="1" dirty="0"/>
              <a:t>несчастных случаев на </a:t>
            </a:r>
            <a:r>
              <a:rPr lang="ru-RU" sz="2200" b="1" dirty="0" smtClean="0"/>
              <a:t>	    	</a:t>
            </a:r>
            <a:r>
              <a:rPr lang="ru-RU" sz="2200" b="1" dirty="0"/>
              <a:t> </a:t>
            </a:r>
            <a:r>
              <a:rPr lang="ru-RU" sz="2200" b="1" dirty="0" smtClean="0"/>
              <a:t>         строительных  площадках являются:</a:t>
            </a:r>
            <a:br>
              <a:rPr lang="ru-RU" sz="22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/>
              <a:t>- низкая </a:t>
            </a:r>
            <a:r>
              <a:rPr lang="ru-RU" sz="1800" dirty="0"/>
              <a:t>квалификация рабочих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- отсутствие </a:t>
            </a:r>
            <a:r>
              <a:rPr lang="ru-RU" sz="1800" dirty="0"/>
              <a:t>коллективных и неприменение индивидуальных средств защиты при работе на высоте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- отсутствие </a:t>
            </a:r>
            <a:r>
              <a:rPr lang="ru-RU" sz="1800" dirty="0"/>
              <a:t>обучения безопасным методам выполнения работ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- нарушение </a:t>
            </a:r>
            <a:r>
              <a:rPr lang="ru-RU" sz="1800" dirty="0"/>
              <a:t>графика и режима работы людей – вследствие оформления работников на работу по договору гражданско-правового характера вместо заключения с ними трудового договора.</a:t>
            </a:r>
            <a:br>
              <a:rPr lang="ru-RU" sz="18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98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936" cy="6336704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СТО НОСТРОЙ 8.1.1-2019 «Стандарты, устанавливающие требования по </a:t>
            </a:r>
            <a:endParaRPr lang="ru-RU" b="1" dirty="0" smtClean="0"/>
          </a:p>
          <a:p>
            <a:pPr algn="ctr"/>
            <a:r>
              <a:rPr lang="ru-RU" b="1" dirty="0" smtClean="0"/>
              <a:t>выполнению </a:t>
            </a:r>
            <a:r>
              <a:rPr lang="ru-RU" b="1" dirty="0"/>
              <a:t>работ или оказанию услуг в области строительства, </a:t>
            </a:r>
            <a:endParaRPr lang="ru-RU" b="1" dirty="0" smtClean="0"/>
          </a:p>
          <a:p>
            <a:pPr algn="ctr"/>
            <a:r>
              <a:rPr lang="ru-RU" b="1" dirty="0" smtClean="0"/>
              <a:t>реконструкции </a:t>
            </a:r>
            <a:r>
              <a:rPr lang="ru-RU" b="1" dirty="0"/>
              <a:t>и капитального ремонта</a:t>
            </a:r>
            <a:r>
              <a:rPr lang="ru-RU" b="1" dirty="0" smtClean="0"/>
              <a:t>».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Системы управления охраной труда в строительных организациях</a:t>
            </a:r>
            <a:r>
              <a:rPr lang="ru-RU" b="1" dirty="0" smtClean="0"/>
              <a:t>.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ru-RU" b="1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1027" name="Picture 3" descr="C:\Users\User\Desktop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0567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68952" cy="6408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ЧИСЛЕННОСТЬ </a:t>
            </a:r>
            <a:r>
              <a:rPr lang="ru-RU" sz="2000" b="1" dirty="0"/>
              <a:t>ПОСТРАДАВШИХ В РОССИЙСКОЙ ФЕДЕРАЦИИ ПРИ </a:t>
            </a:r>
            <a:r>
              <a:rPr lang="ru-RU" sz="2000" b="1" dirty="0" smtClean="0"/>
              <a:t>  </a:t>
            </a:r>
            <a:r>
              <a:rPr lang="ru-RU" sz="2000" b="1" dirty="0" smtClean="0"/>
              <a:t>НЕСЧАСТНЫХ </a:t>
            </a:r>
            <a:r>
              <a:rPr lang="ru-RU" sz="2000" b="1" dirty="0"/>
              <a:t>СЛУЧАЯХ НА ПРОИЗВОДСТВЕ (ТЫС. ЧЕЛ.)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i="1" dirty="0"/>
              <a:t> 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/>
              <a:t>  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  <p:pic>
        <p:nvPicPr>
          <p:cNvPr id="3" name="Рисунок 2" descr="http://www.trudcontrol.ru/files/editor/images/avatars/%D0%A1%D1%82%D0%B0%D1%82%D0%B8%D1%81%D1%82%D0%B8%D0%BA%D0%B0/%D0%A1%D0%BB%D0%B0%D0%B9%D0%B4(1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4" y="1772816"/>
            <a:ext cx="820891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59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                                                                                                                                                                          Источник </a:t>
            </a:r>
            <a:r>
              <a:rPr lang="ru-RU" sz="1400" i="1" dirty="0"/>
              <a:t>статистических данных: </a:t>
            </a:r>
            <a:r>
              <a:rPr lang="ru-RU" sz="1400" u="sng" dirty="0">
                <a:hlinkClick r:id="rId2"/>
              </a:rPr>
              <a:t>fss.ru</a:t>
            </a:r>
            <a:endParaRPr lang="ru-RU" sz="1400" dirty="0"/>
          </a:p>
        </p:txBody>
      </p:sp>
      <p:pic>
        <p:nvPicPr>
          <p:cNvPr id="2050" name="Picture 2" descr="C:\Users\User\Desktop\Слай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4558"/>
            <a:ext cx="8280920" cy="519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5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52928" cy="5760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/>
              <a:t>Распределение несчастных случаев на производстве</a:t>
            </a:r>
            <a:br>
              <a:rPr lang="ru-RU" sz="2200" b="1" dirty="0"/>
            </a:br>
            <a:r>
              <a:rPr lang="ru-RU" sz="2200" b="1" dirty="0"/>
              <a:t>с тяжелыми последствиями по видам </a:t>
            </a:r>
            <a:r>
              <a:rPr lang="ru-RU" sz="2200" b="1" dirty="0" smtClean="0"/>
              <a:t>(%)</a:t>
            </a:r>
            <a:br>
              <a:rPr lang="ru-RU" sz="22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/>
              <a:t/>
            </a:r>
            <a:br>
              <a:rPr lang="ru-RU" sz="1800"/>
            </a:br>
            <a:r>
              <a:rPr lang="ru-RU" sz="1800" smtClean="0"/>
              <a:t>                                                                                                                                     </a:t>
            </a:r>
            <a:r>
              <a:rPr lang="ru-RU" sz="1300" i="1" smtClean="0"/>
              <a:t>Источник </a:t>
            </a:r>
            <a:r>
              <a:rPr lang="ru-RU" sz="1300" i="1" dirty="0"/>
              <a:t>статистических данных: </a:t>
            </a:r>
            <a:r>
              <a:rPr lang="ru-RU" sz="1300" u="sng" dirty="0">
                <a:hlinkClick r:id="rId2"/>
              </a:rPr>
              <a:t>rosmintrud.ru</a:t>
            </a:r>
            <a:endParaRPr lang="ru-RU" sz="1300" dirty="0"/>
          </a:p>
        </p:txBody>
      </p:sp>
      <p:pic>
        <p:nvPicPr>
          <p:cNvPr id="3074" name="Picture 2" descr="C:\Users\User\Desktop\Виды происшеств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1278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66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(5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5868898"/>
            <a:ext cx="4176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i="1" dirty="0" smtClean="0">
              <a:solidFill>
                <a:prstClr val="black"/>
              </a:solidFill>
            </a:endParaRPr>
          </a:p>
          <a:p>
            <a:pPr lvl="0"/>
            <a:r>
              <a:rPr lang="ru-RU" sz="1200" i="1" dirty="0" smtClean="0">
                <a:solidFill>
                  <a:prstClr val="black"/>
                </a:solidFill>
              </a:rPr>
              <a:t>Источник</a:t>
            </a:r>
            <a:r>
              <a:rPr lang="ru-RU" sz="1200" i="1" dirty="0">
                <a:solidFill>
                  <a:prstClr val="black"/>
                </a:solidFill>
              </a:rPr>
              <a:t>: </a:t>
            </a:r>
            <a:r>
              <a:rPr lang="ru-RU" sz="1200" u="sng" dirty="0">
                <a:solidFill>
                  <a:prstClr val="black"/>
                </a:solidFill>
                <a:hlinkClick r:id="rId3"/>
              </a:rPr>
              <a:t>Федеральная служба государственной статистики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46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254</TotalTime>
  <Words>122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                         </vt:lpstr>
      <vt:lpstr>Основными причинами травматизма со смертельным исходом являются: неудовлетворительная организация производства работ - 41%; нарушение требований безопасности - 32%; нарушение трудовой и производственной дисциплины - 10%; допуск к работам необученного персонала - 10%; отсутствие контроля за безопасным производством работ - 9%; эксплуатация неисправного оборудования - 5,6%. </vt:lpstr>
      <vt:lpstr>                                   Основными причинами травматизма со  смертельным                                             исходом являются:    - неудовлетворительная организация производства работ - 41%;   - нарушение требований безопасности - 32%;   - нарушение трудовой и производственной дисциплины - 10%;   - допуск к работам необученного персонала - 10%;   - отсутствие контроля за безопасным производством работ - 9%;   - эксплуатация неисправного оборудования - 5,6%.  </vt:lpstr>
      <vt:lpstr>                         Основными причинами несчастных случаев на                 строительных  площадках являются:   - низкая квалификация рабочих;  - отсутствие коллективных и неприменение индивидуальных средств защиты при работе на высоте;  - отсутствие обучения безопасным методам выполнения работ;  - нарушение графика и режима работы людей – вследствие оформления работников на работу по договору гражданско-правового характера вместо заключения с ними трудового договора.   </vt:lpstr>
      <vt:lpstr>     </vt:lpstr>
      <vt:lpstr> ЧИСЛЕННОСТЬ ПОСТРАДАВШИХ В РОССИЙСКОЙ ФЕДЕРАЦИИ ПРИ   НЕСЧАСТНЫХ СЛУЧАЯХ НА ПРОИЗВОДСТВЕ (ТЫС. ЧЕЛ.)                       </vt:lpstr>
      <vt:lpstr>                                                                                                                                                                          Источник статистических данных: fss.ru</vt:lpstr>
      <vt:lpstr>Распределение несчастных случаев на производстве с тяжелыми последствиями по видам (%)                                                                                                                                                         Источник статистических данных: rosmintrud.ru</vt:lpstr>
      <vt:lpstr>Презентация PowerPoint</vt:lpstr>
      <vt:lpstr>                      Источник: http://www.trudcontrol.ru/ </vt:lpstr>
      <vt:lpstr>Источник: http://www.trudcontrol.ru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29</cp:revision>
  <dcterms:created xsi:type="dcterms:W3CDTF">2019-07-10T12:34:50Z</dcterms:created>
  <dcterms:modified xsi:type="dcterms:W3CDTF">2019-07-12T13:56:20Z</dcterms:modified>
</cp:coreProperties>
</file>