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4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7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9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5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4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7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A13F-5E2C-4FCE-A72D-602A7F215A5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3A39-805A-49FB-9ACA-261D41396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1026" name="Picture 2" descr="C:\Users\User\Desktop\Тимошкина\круглый стол\214 фз 09.08.2019\d65f3d59681a171b73c0445cbbaa4a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77250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Book Antiqua" pitchFamily="18" charset="0"/>
              </a:rPr>
              <a:t>Круглый стол: «</a:t>
            </a:r>
            <a:r>
              <a:rPr lang="ru-RU" sz="2200" b="1" dirty="0">
                <a:latin typeface="Book Antiqua" pitchFamily="18" charset="0"/>
              </a:rPr>
              <a:t>Реформа </a:t>
            </a:r>
            <a:r>
              <a:rPr lang="ru-RU" sz="2200" b="1" dirty="0" smtClean="0">
                <a:latin typeface="Book Antiqua" pitchFamily="18" charset="0"/>
              </a:rPr>
              <a:t>жилищного строительства, </a:t>
            </a:r>
            <a:r>
              <a:rPr lang="ru-RU" sz="2200" b="1" dirty="0">
                <a:latin typeface="Book Antiqua" pitchFamily="18" charset="0"/>
              </a:rPr>
              <a:t>переход на проектное финансирование </a:t>
            </a:r>
            <a:r>
              <a:rPr lang="ru-RU" sz="2200" b="1" dirty="0" smtClean="0">
                <a:latin typeface="Book Antiqua" pitchFamily="18" charset="0"/>
              </a:rPr>
              <a:t>и механизм </a:t>
            </a:r>
            <a:r>
              <a:rPr lang="ru-RU" sz="2200" b="1" dirty="0" err="1" smtClean="0">
                <a:latin typeface="Book Antiqua" pitchFamily="18" charset="0"/>
              </a:rPr>
              <a:t>эскроу</a:t>
            </a:r>
            <a:r>
              <a:rPr lang="ru-RU" sz="2200" b="1" dirty="0" smtClean="0">
                <a:latin typeface="Book Antiqua" pitchFamily="18" charset="0"/>
              </a:rPr>
              <a:t>-счетов. </a:t>
            </a:r>
            <a:r>
              <a:rPr lang="ru-RU" sz="2200" b="1" dirty="0">
                <a:latin typeface="Book Antiqua" pitchFamily="18" charset="0"/>
              </a:rPr>
              <a:t>Практика применения новых поправок</a:t>
            </a:r>
            <a:r>
              <a:rPr lang="ru-RU" sz="2200" b="1" dirty="0" smtClean="0">
                <a:latin typeface="Book Antiqua" pitchFamily="18" charset="0"/>
              </a:rPr>
              <a:t>»</a:t>
            </a:r>
            <a:endParaRPr lang="ru-RU" sz="2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Тимошкина\круглый стол\214 фз 09.08.2019\67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5882"/>
            <a:ext cx="9361040" cy="67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имошкина\круглый стол\214 фз 09.08.2019\Слайд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Тимошкина\круглый стол\214 фз 20.09.2019\7556585499671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5" y="212418"/>
            <a:ext cx="4180141" cy="64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Тимошкина\круглый стол\214 фз 20.09.2019\7556585499673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96" y="176414"/>
            <a:ext cx="4572000" cy="64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Преимущества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поэтапного раскрытия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эскроу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-счетов: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После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завершения отдельного этапа строительства застройщик получает часть внесенных дольщиками средств. Он может использовать их для финансирования стройки или для расчетов с банком. Это может уменьшить финальную стоимость недвижимости, потому что у застройщиков будет больше собственных средств, а значит, они будут брать меньше кредитов и снизят затраты на их обслуживание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Необходимость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адекватной оценки завершенности этапов строительства заставит банки глубже погружаться в этот вопрос: создавать подразделения строительного контроля и ведения проектов, разрабатывать систему гарантий возвратности средств от застройщиков. Это повысит общее качество работы банков со строительным сектором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Недостатки поэтапного раскрытия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эскроу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-счетов: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застройщиков не будет хватать денег на строительство, начнут появляться «обманутые дольщики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настоящее время у российских банков нет ресурсов для подтверждения готовности объектов, а значит, они не смогут адекватно оценить риски выдачи средств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эскроу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-счетов. Расширение штата подразделений строительного контроля повысит себестоимость кредитования строек для банков и как следствие — проценты по кредитам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банков деньги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эскроу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-счетах — дополнительная гарантия того, что застройщик вернет кредит. Без нее банки не смогут одобрить поэтапное раскрытие средств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● Отрасль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целом еще не освоилась со схемой использования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эскроу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-счетов, ее усложнение (т.е. поэтапное раскрытие) может привести к непредсказуемым сбоям.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413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Согласно единой </a:t>
            </a:r>
            <a:r>
              <a:rPr lang="ru-RU" sz="2400" dirty="0">
                <a:latin typeface="Arial Narrow" pitchFamily="34" charset="0"/>
              </a:rPr>
              <a:t>информационной системе жилищного </a:t>
            </a:r>
            <a:r>
              <a:rPr lang="ru-RU" sz="2400" dirty="0" smtClean="0">
                <a:latin typeface="Arial Narrow" pitchFamily="34" charset="0"/>
              </a:rPr>
              <a:t>строительства</a:t>
            </a:r>
            <a:r>
              <a:rPr lang="ru-RU" sz="2400" dirty="0" smtClean="0">
                <a:latin typeface="Arial Narrow" pitchFamily="34" charset="0"/>
              </a:rPr>
              <a:t>, на </a:t>
            </a:r>
            <a:r>
              <a:rPr lang="ru-RU" sz="2400" dirty="0">
                <a:latin typeface="Arial Narrow" pitchFamily="34" charset="0"/>
              </a:rPr>
              <a:t>10 сентября 2019 года о переходе на новую модель строительства с использованием счетов </a:t>
            </a:r>
            <a:r>
              <a:rPr lang="ru-RU" sz="2400" dirty="0" err="1">
                <a:latin typeface="Arial Narrow" pitchFamily="34" charset="0"/>
              </a:rPr>
              <a:t>эскроу</a:t>
            </a:r>
            <a:r>
              <a:rPr lang="ru-RU" sz="2400" dirty="0">
                <a:latin typeface="Arial Narrow" pitchFamily="34" charset="0"/>
              </a:rPr>
              <a:t> заявил </a:t>
            </a:r>
            <a:r>
              <a:rPr lang="ru-RU" sz="2400" b="1" u="sng" dirty="0">
                <a:latin typeface="Arial Narrow" pitchFamily="34" charset="0"/>
              </a:rPr>
              <a:t>661 застройщик</a:t>
            </a:r>
            <a:r>
              <a:rPr lang="ru-RU" sz="2400" dirty="0">
                <a:latin typeface="Arial Narrow" pitchFamily="34" charset="0"/>
              </a:rPr>
              <a:t>. Жилая площадь застройки этих проектов составляет </a:t>
            </a:r>
            <a:r>
              <a:rPr lang="ru-RU" sz="2400" b="1" u="sng" dirty="0">
                <a:latin typeface="Arial Narrow" pitchFamily="34" charset="0"/>
              </a:rPr>
              <a:t>16,3 млн кв. </a:t>
            </a:r>
            <a:r>
              <a:rPr lang="ru-RU" sz="2400" b="1" u="sng" dirty="0" smtClean="0">
                <a:latin typeface="Arial Narrow" pitchFamily="34" charset="0"/>
              </a:rPr>
              <a:t>метров</a:t>
            </a:r>
            <a:r>
              <a:rPr lang="ru-RU" sz="2400" dirty="0" smtClean="0">
                <a:latin typeface="Arial Narrow" pitchFamily="34" charset="0"/>
              </a:rPr>
              <a:t>. Еженедельно </a:t>
            </a:r>
            <a:r>
              <a:rPr lang="ru-RU" sz="2400" dirty="0">
                <a:latin typeface="Arial Narrow" pitchFamily="34" charset="0"/>
              </a:rPr>
              <a:t>в информационной системе регистрируется </a:t>
            </a:r>
            <a:r>
              <a:rPr lang="ru-RU" sz="2400" b="1" u="sng" dirty="0">
                <a:latin typeface="Arial Narrow" pitchFamily="34" charset="0"/>
              </a:rPr>
              <a:t>60-70</a:t>
            </a:r>
            <a:r>
              <a:rPr lang="ru-RU" sz="2400" dirty="0">
                <a:latin typeface="Arial Narrow" pitchFamily="34" charset="0"/>
              </a:rPr>
              <a:t> новых проектов</a:t>
            </a:r>
            <a:r>
              <a:rPr lang="ru-RU" sz="2400" dirty="0" smtClean="0">
                <a:latin typeface="Arial Narrow" pitchFamily="34" charset="0"/>
              </a:rPr>
              <a:t>, </a:t>
            </a:r>
            <a:r>
              <a:rPr lang="ru-RU" sz="2400" dirty="0">
                <a:latin typeface="Arial Narrow" pitchFamily="34" charset="0"/>
              </a:rPr>
              <a:t>общей площадью около </a:t>
            </a:r>
            <a:r>
              <a:rPr lang="ru-RU" sz="2400" b="1" u="sng" dirty="0">
                <a:latin typeface="Arial Narrow" pitchFamily="34" charset="0"/>
              </a:rPr>
              <a:t>0,8-0,9 млн кв. метров</a:t>
            </a:r>
            <a:r>
              <a:rPr lang="ru-RU" sz="2400" dirty="0">
                <a:latin typeface="Arial Narrow" pitchFamily="34" charset="0"/>
              </a:rPr>
              <a:t>. В годовом выражении это составляет около 40-50 млн кв. метров, что подтверждает последовательный переход жилищного строительства на целевую модель, обеспечивающую для граждан безопасную форму приобретения строящегося жилья</a:t>
            </a:r>
            <a:r>
              <a:rPr lang="ru-RU" sz="2400" dirty="0" smtClean="0">
                <a:latin typeface="Arial Narrow" pitchFamily="34" charset="0"/>
              </a:rPr>
              <a:t>.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Лидерами среди банков, в которых предполагается открытие гражданами – участниками долевого строительства счетов </a:t>
            </a:r>
            <a:r>
              <a:rPr lang="ru-RU" sz="2400" dirty="0" err="1">
                <a:latin typeface="Arial Narrow" pitchFamily="34" charset="0"/>
              </a:rPr>
              <a:t>эскроу</a:t>
            </a:r>
            <a:r>
              <a:rPr lang="ru-RU" sz="2400" dirty="0">
                <a:latin typeface="Arial Narrow" pitchFamily="34" charset="0"/>
              </a:rPr>
              <a:t>, являются: </a:t>
            </a:r>
            <a:r>
              <a:rPr lang="ru-RU" sz="2400" b="1" u="sng" dirty="0">
                <a:latin typeface="Arial Narrow" pitchFamily="34" charset="0"/>
              </a:rPr>
              <a:t>ПАО «Сбербанк», ПАО «Банк ВТБ», АО «Банк ДОМ.РФ»</a:t>
            </a:r>
            <a:r>
              <a:rPr lang="ru-RU" sz="2400" dirty="0">
                <a:latin typeface="Arial Narrow" pitchFamily="34" charset="0"/>
              </a:rPr>
              <a:t>. На их долю приходится более 80% проектов, жилье в которых будет продаваться по новым правилам</a:t>
            </a:r>
            <a:r>
              <a:rPr lang="ru-RU" sz="2400" dirty="0" smtClean="0">
                <a:latin typeface="Arial Narrow" pitchFamily="34" charset="0"/>
              </a:rPr>
              <a:t>.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По данным </a:t>
            </a:r>
            <a:r>
              <a:rPr lang="ru-RU" sz="2400" dirty="0" err="1">
                <a:latin typeface="Arial Narrow" pitchFamily="34" charset="0"/>
              </a:rPr>
              <a:t>Москомстройинвеста</a:t>
            </a:r>
            <a:r>
              <a:rPr lang="ru-RU" sz="2400" dirty="0">
                <a:latin typeface="Arial Narrow" pitchFamily="34" charset="0"/>
              </a:rPr>
              <a:t>, порядка </a:t>
            </a:r>
            <a:r>
              <a:rPr lang="ru-RU" sz="2400" b="1" u="sng" dirty="0">
                <a:latin typeface="Arial Narrow" pitchFamily="34" charset="0"/>
              </a:rPr>
              <a:t>25%</a:t>
            </a:r>
            <a:r>
              <a:rPr lang="ru-RU" sz="2400" dirty="0">
                <a:latin typeface="Arial Narrow" pitchFamily="34" charset="0"/>
              </a:rPr>
              <a:t> проектов столичных новостроек перешли на новую модель. Между тем в массовом сегменте новостроек доля таких проектов составила </a:t>
            </a:r>
            <a:r>
              <a:rPr lang="ru-RU" sz="2400" b="1" u="sng" dirty="0">
                <a:latin typeface="Arial Narrow" pitchFamily="34" charset="0"/>
              </a:rPr>
              <a:t>12%, </a:t>
            </a:r>
            <a:r>
              <a:rPr lang="ru-RU" sz="2400" dirty="0">
                <a:latin typeface="Arial Narrow" pitchFamily="34" charset="0"/>
              </a:rPr>
              <a:t>в большинстве случаев такое жилье </a:t>
            </a:r>
            <a:r>
              <a:rPr lang="ru-RU" sz="2400" b="1" u="sng" dirty="0">
                <a:latin typeface="Arial Narrow" pitchFamily="34" charset="0"/>
              </a:rPr>
              <a:t>оказалось дороже на 10-15% </a:t>
            </a:r>
            <a:r>
              <a:rPr lang="ru-RU" sz="2400" dirty="0">
                <a:latin typeface="Arial Narrow" pitchFamily="34" charset="0"/>
              </a:rPr>
              <a:t>аналогичных </a:t>
            </a:r>
            <a:r>
              <a:rPr lang="ru-RU" sz="2400" dirty="0" smtClean="0">
                <a:latin typeface="Arial Narrow" pitchFamily="34" charset="0"/>
              </a:rPr>
              <a:t>объектов.</a:t>
            </a: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9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smtClean="0"/>
              <a:t>Застройщики</a:t>
            </a:r>
            <a:r>
              <a:rPr lang="ru-RU" sz="2700" dirty="0"/>
              <a:t>, которые намерены продолжить работу по прежним правилам долевого строительства, должны подтвердить соответствие своих проектов критериям строительной готовности и привлеченных средств дольщиков </a:t>
            </a:r>
            <a:r>
              <a:rPr lang="ru-RU" sz="2700" b="1" u="sng" dirty="0"/>
              <a:t>до 1 октября</a:t>
            </a:r>
            <a:r>
              <a:rPr lang="ru-RU" sz="2700" dirty="0"/>
              <a:t>, заявил вице-премьер Виталий Мутко на совещании с представителями Минстроя и ДОМ.РФ </a:t>
            </a:r>
            <a:r>
              <a:rPr lang="ru-RU" sz="2700" dirty="0" smtClean="0"/>
              <a:t>Согласно стратегии </a:t>
            </a:r>
            <a:r>
              <a:rPr lang="ru-RU" sz="2700" dirty="0"/>
              <a:t>развития строительной отрасли </a:t>
            </a:r>
            <a:r>
              <a:rPr lang="ru-RU" sz="2700" dirty="0" smtClean="0"/>
              <a:t>до </a:t>
            </a:r>
            <a:r>
              <a:rPr lang="ru-RU" sz="2700" dirty="0"/>
              <a:t>2030 </a:t>
            </a:r>
            <a:r>
              <a:rPr lang="ru-RU" sz="2700" dirty="0" smtClean="0"/>
              <a:t>года: количество </a:t>
            </a:r>
            <a:r>
              <a:rPr lang="ru-RU" sz="2700" dirty="0"/>
              <a:t>заключаемых договоров участия в долевом строительстве без использования </a:t>
            </a:r>
            <a:r>
              <a:rPr lang="ru-RU" sz="2700" dirty="0" err="1"/>
              <a:t>эскроу</a:t>
            </a:r>
            <a:r>
              <a:rPr lang="ru-RU" sz="2700" dirty="0"/>
              <a:t>-счетов должно </a:t>
            </a:r>
            <a:r>
              <a:rPr lang="ru-RU" sz="2700" b="1" u="sng" dirty="0"/>
              <a:t>снизиться до нуля уже к 2024 году</a:t>
            </a:r>
            <a:r>
              <a:rPr lang="ru-RU" sz="2700" dirty="0"/>
              <a:t>. При этом число ДДУ с использованием </a:t>
            </a:r>
            <a:r>
              <a:rPr lang="ru-RU" sz="2700" dirty="0" err="1"/>
              <a:t>эскроу</a:t>
            </a:r>
            <a:r>
              <a:rPr lang="ru-RU" sz="2700" dirty="0"/>
              <a:t> счетов будет достигать </a:t>
            </a:r>
            <a:r>
              <a:rPr lang="ru-RU" sz="2700" b="1" u="sng" dirty="0"/>
              <a:t>664 тыс. в год, а к 2030 году и вовсе превысит 1 млн.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5282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ббб</a:t>
            </a:r>
            <a:endParaRPr lang="ru-RU" sz="2000" dirty="0"/>
          </a:p>
        </p:txBody>
      </p:sp>
      <p:pic>
        <p:nvPicPr>
          <p:cNvPr id="1026" name="Picture 2" descr="C:\Users\User\Desktop\Тимошкина\круглый стол\214 фз 20.09.2019\1d312d18990b802570ecd6a533adb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280921" cy="511256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840708"/>
            <a:ext cx="785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Благодарим за внимание!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9087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1118</TotalTime>
  <Words>125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Преимущества поэтапного раскрытия эскроу-счетов:  ● После завершения отдельного этапа строительства застройщик получает часть внесенных дольщиками средств. Он может использовать их для финансирования стройки или для расчетов с банком. Это может уменьшить финальную стоимость недвижимости, потому что у застройщиков будет больше собственных средств, а значит, они будут брать меньше кредитов и снизят затраты на их обслуживание.  ● Необходимость адекватной оценки завершенности этапов строительства заставит банки глубже погружаться в этот вопрос: создавать подразделения строительного контроля и ведения проектов, разрабатывать систему гарантий возвратности средств от застройщиков. Это повысит общее качество работы банков со строительным сектором.  Недостатки поэтапного раскрытия эскроу-счетов:  ● Если у застройщиков не будет хватать денег на строительство, начнут появляться «обманутые дольщики».  ● В настоящее время у российских банков нет ресурсов для подтверждения готовности объектов, а значит, они не смогут адекватно оценить риски выдачи средств с эскроу-счетов. Расширение штата подразделений строительного контроля повысит себестоимость кредитования строек для банков и как следствие — проценты по кредитам.  ● Для банков деньги на эскроу-счетах — дополнительная гарантия того, что застройщик вернет кредит. Без нее банки не смогут одобрить поэтапное раскрытие средств.  ● Отрасль в целом еще не освоилась со схемой использования эскроу-счетов, ее усложнение (т.е. поэтапное раскрытие) может привести к непредсказуемым сбоям.  </vt:lpstr>
      <vt:lpstr> Согласно единой информационной системе жилищного строительства, на 10 сентября 2019 года о переходе на новую модель строительства с использованием счетов эскроу заявил 661 застройщик. Жилая площадь застройки этих проектов составляет 16,3 млн кв. метров. Еженедельно в информационной системе регистрируется 60-70 новых проектов, общей площадью около 0,8-0,9 млн кв. метров. В годовом выражении это составляет около 40-50 млн кв. метров, что подтверждает последовательный переход жилищного строительства на целевую модель, обеспечивающую для граждан безопасную форму приобретения строящегося жилья. Лидерами среди банков, в которых предполагается открытие гражданами – участниками долевого строительства счетов эскроу, являются: ПАО «Сбербанк», ПАО «Банк ВТБ», АО «Банк ДОМ.РФ». На их долю приходится более 80% проектов, жилье в которых будет продаваться по новым правилам. По данным Москомстройинвеста, порядка 25% проектов столичных новостроек перешли на новую модель. Между тем в массовом сегменте новостроек доля таких проектов составила 12%, в большинстве случаев такое жилье оказалось дороже на 10-15% аналогичных объектов.   </vt:lpstr>
      <vt:lpstr>Застройщики, которые намерены продолжить работу по прежним правилам долевого строительства, должны подтвердить соответствие своих проектов критериям строительной готовности и привлеченных средств дольщиков до 1 октября, заявил вице-премьер Виталий Мутко на совещании с представителями Минстроя и ДОМ.РФ Согласно стратегии развития строительной отрасли до 2030 года: количество заключаемых договоров участия в долевом строительстве без использования эскроу-счетов должно снизиться до нуля уже к 2024 году. При этом число ДДУ с использованием эскроу счетов будет достигать 664 тыс. в год, а к 2030 году и вовсе превысит 1 млн. </vt:lpstr>
      <vt:lpstr>ббб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2019-07-24T09:14:35Z</dcterms:created>
  <dcterms:modified xsi:type="dcterms:W3CDTF">2019-09-18T06:12:51Z</dcterms:modified>
</cp:coreProperties>
</file>