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  <p:sldId id="265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86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9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21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69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71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70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75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93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5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13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4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9E735-EC23-460E-84A0-AF50A4D77A2B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EF617-D5A8-4A4A-9A04-663B2AB94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82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Основы охраны труда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00338" y="4724400"/>
            <a:ext cx="532765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cap="all" dirty="0">
                <a:solidFill>
                  <a:srgbClr val="EBDDC3"/>
                </a:solidFill>
                <a:latin typeface="+mn-lt"/>
                <a:ea typeface="+mj-ea"/>
                <a:cs typeface="+mj-cs"/>
              </a:rPr>
              <a:t>Охрана труда</a:t>
            </a:r>
          </a:p>
        </p:txBody>
      </p:sp>
      <p:pic>
        <p:nvPicPr>
          <p:cNvPr id="13316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78522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4631465"/>
      </p:ext>
    </p:extLst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Helios"/>
              </a:rPr>
              <a:t>Охрана труда – система сохранения жизни и здоровья работников</a:t>
            </a:r>
          </a:p>
        </p:txBody>
      </p:sp>
      <p:sp>
        <p:nvSpPr>
          <p:cNvPr id="36866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1600200"/>
            <a:ext cx="8713788" cy="499745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5850" y="1558848"/>
            <a:ext cx="4679950" cy="792162"/>
          </a:xfrm>
          <a:prstGeom prst="roundRect">
            <a:avLst/>
          </a:prstGeom>
          <a:solidFill>
            <a:srgbClr val="DC8A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Мероприятия по сохранению жизни и здоровья работников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550" y="3716338"/>
            <a:ext cx="3168650" cy="6492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Социально-экономические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3800" y="3789363"/>
            <a:ext cx="3529013" cy="647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Организационно-технически</a:t>
            </a:r>
            <a:r>
              <a:rPr lang="ru-RU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4868863"/>
            <a:ext cx="3219450" cy="7207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Санитарно-гигиенические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8625" y="4868863"/>
            <a:ext cx="3455988" cy="647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Лечебно-профилактические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9475" y="2781300"/>
            <a:ext cx="2089150" cy="647700"/>
          </a:xfrm>
          <a:prstGeom prst="roundRect">
            <a:avLst/>
          </a:prstGeom>
          <a:solidFill>
            <a:srgbClr val="29E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Правовые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6600" y="5732463"/>
            <a:ext cx="2519363" cy="7207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реабилитационные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211638" y="2420938"/>
            <a:ext cx="484187" cy="431800"/>
          </a:xfrm>
          <a:prstGeom prst="downArrow">
            <a:avLst/>
          </a:prstGeom>
          <a:solidFill>
            <a:srgbClr val="FD82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46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Правовые источники охраны труда в строительстве.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Трудовой кодекс ФЗ № 197</a:t>
            </a:r>
          </a:p>
          <a:p>
            <a:r>
              <a:rPr lang="ru-RU" sz="2000" dirty="0"/>
              <a:t>Приказ Минтруда России от 01.06.2015 N </a:t>
            </a:r>
            <a:r>
              <a:rPr lang="ru-RU" sz="2000" dirty="0" smtClean="0"/>
              <a:t>336н</a:t>
            </a:r>
          </a:p>
          <a:p>
            <a:r>
              <a:rPr lang="ru-RU" sz="2000" dirty="0"/>
              <a:t>САНПИН </a:t>
            </a:r>
            <a:r>
              <a:rPr lang="ru-RU" sz="2000" dirty="0" smtClean="0"/>
              <a:t>2.2.3.1384-03 Постановление </a:t>
            </a:r>
            <a:r>
              <a:rPr lang="ru-RU" sz="2000" dirty="0"/>
              <a:t>от 11 июня 2003 г. N </a:t>
            </a:r>
            <a:r>
              <a:rPr lang="ru-RU" sz="2000" dirty="0" smtClean="0"/>
              <a:t>141</a:t>
            </a:r>
          </a:p>
          <a:p>
            <a:r>
              <a:rPr lang="ru-RU" sz="2000" dirty="0"/>
              <a:t>СНиП </a:t>
            </a:r>
            <a:r>
              <a:rPr lang="ru-RU" sz="2000" dirty="0" smtClean="0"/>
              <a:t>12-03-2001 </a:t>
            </a:r>
            <a:r>
              <a:rPr lang="ru-RU" sz="2000" dirty="0"/>
              <a:t>Постановление Госстроя РФ от 23.07.2001 N </a:t>
            </a:r>
            <a:r>
              <a:rPr lang="ru-RU" sz="2000" dirty="0" smtClean="0"/>
              <a:t>80</a:t>
            </a:r>
          </a:p>
          <a:p>
            <a:r>
              <a:rPr lang="ru-RU" sz="2000" dirty="0"/>
              <a:t>СНиП </a:t>
            </a:r>
            <a:r>
              <a:rPr lang="ru-RU" sz="2000" dirty="0" smtClean="0"/>
              <a:t>12-04-2002 </a:t>
            </a:r>
            <a:r>
              <a:rPr lang="ru-RU" sz="2000" dirty="0"/>
              <a:t>Постановление Госстроя России от 17.09.2002 N </a:t>
            </a:r>
            <a:r>
              <a:rPr lang="ru-RU" sz="2000" dirty="0" smtClean="0"/>
              <a:t>123</a:t>
            </a:r>
          </a:p>
          <a:p>
            <a:r>
              <a:rPr lang="ru-RU" sz="2000" dirty="0"/>
              <a:t>Постановление Госстроя РФ от 08.01.2003 N </a:t>
            </a:r>
            <a:r>
              <a:rPr lang="ru-RU" sz="2000" dirty="0" smtClean="0"/>
              <a:t>2</a:t>
            </a:r>
          </a:p>
          <a:p>
            <a:endParaRPr lang="ru-RU" sz="2000" dirty="0" smtClean="0"/>
          </a:p>
          <a:p>
            <a:r>
              <a:rPr lang="ru-RU" sz="2000" dirty="0"/>
              <a:t>Приказ </a:t>
            </a:r>
            <a:r>
              <a:rPr lang="ru-RU" sz="2000" dirty="0" err="1"/>
              <a:t>Минздравсоцразвития</a:t>
            </a:r>
            <a:r>
              <a:rPr lang="ru-RU" sz="2000" dirty="0"/>
              <a:t> России от 12.04.2011 N </a:t>
            </a:r>
            <a:r>
              <a:rPr lang="ru-RU" sz="2000" dirty="0" smtClean="0"/>
              <a:t>302н</a:t>
            </a:r>
          </a:p>
          <a:p>
            <a:r>
              <a:rPr lang="ru-RU" sz="2000" dirty="0"/>
              <a:t>Приказ </a:t>
            </a:r>
            <a:r>
              <a:rPr lang="ru-RU" sz="2000" dirty="0" err="1"/>
              <a:t>Минздравсоцразвития</a:t>
            </a:r>
            <a:r>
              <a:rPr lang="ru-RU" sz="2000" dirty="0"/>
              <a:t> России от 01.06.2009 N </a:t>
            </a:r>
            <a:r>
              <a:rPr lang="ru-RU" sz="2000" dirty="0" smtClean="0"/>
              <a:t>290н</a:t>
            </a:r>
          </a:p>
          <a:p>
            <a:r>
              <a:rPr lang="ru-RU" sz="2000" dirty="0"/>
              <a:t>Приказ </a:t>
            </a:r>
            <a:r>
              <a:rPr lang="ru-RU" sz="2000" dirty="0" err="1"/>
              <a:t>Минздравсоцразвития</a:t>
            </a:r>
            <a:r>
              <a:rPr lang="ru-RU" sz="2000" dirty="0"/>
              <a:t> РФ от 16.07.2007 N </a:t>
            </a:r>
            <a:r>
              <a:rPr lang="ru-RU" sz="2000" dirty="0" smtClean="0"/>
              <a:t>477</a:t>
            </a:r>
          </a:p>
          <a:p>
            <a:r>
              <a:rPr lang="ru-RU" sz="2000" dirty="0"/>
              <a:t>Приказ </a:t>
            </a:r>
            <a:r>
              <a:rPr lang="ru-RU" sz="2000" dirty="0" err="1"/>
              <a:t>Минздравсоцразвития</a:t>
            </a:r>
            <a:r>
              <a:rPr lang="ru-RU" sz="2000" dirty="0"/>
              <a:t> РФ от 17 декабря 2010 г. N 1122н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099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000" dirty="0"/>
              <a:t>Работодатель обязан обеспечить: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r>
              <a:rPr lang="ru-RU" sz="2000" dirty="0"/>
              <a:t>безопасность работников при эксплуатации зданий, сооружений, оборудования, осуществлении технологических процессов, а также применяемых в производстве инструментов, сырья и </a:t>
            </a:r>
            <a:r>
              <a:rPr lang="ru-RU" sz="2000" dirty="0" smtClean="0"/>
              <a:t>материалов</a:t>
            </a:r>
          </a:p>
          <a:p>
            <a:endParaRPr lang="ru-RU" sz="2000" dirty="0"/>
          </a:p>
          <a:p>
            <a:r>
              <a:rPr lang="ru-RU" sz="2000" dirty="0"/>
              <a:t>создание и функционирование системы </a:t>
            </a:r>
            <a:r>
              <a:rPr lang="ru-RU" sz="2000" dirty="0" smtClean="0"/>
              <a:t>управления охраны труда</a:t>
            </a:r>
          </a:p>
          <a:p>
            <a:endParaRPr lang="ru-RU" sz="2000" dirty="0"/>
          </a:p>
          <a:p>
            <a:r>
              <a:rPr lang="ru-RU" sz="2000" dirty="0"/>
              <a:t>приобретение и выдачу за счет собственных </a:t>
            </a:r>
            <a:r>
              <a:rPr lang="ru-RU" sz="2000" dirty="0" smtClean="0"/>
              <a:t>средств средства индивидуальной защиты</a:t>
            </a:r>
          </a:p>
          <a:p>
            <a:endParaRPr lang="ru-RU" sz="2000" dirty="0"/>
          </a:p>
          <a:p>
            <a:r>
              <a:rPr lang="ru-RU" sz="2000" dirty="0"/>
              <a:t>обучение безопасным </a:t>
            </a:r>
            <a:r>
              <a:rPr lang="ru-RU" sz="2000" dirty="0" smtClean="0"/>
              <a:t>приемам </a:t>
            </a:r>
            <a:r>
              <a:rPr lang="ru-RU" sz="2000" dirty="0"/>
              <a:t>выполнения работ и оказанию первой помощи пострадавшим на производстве, проведение </a:t>
            </a:r>
            <a:r>
              <a:rPr lang="ru-RU" sz="2000" dirty="0" smtClean="0"/>
              <a:t>инструктажа, стажировки </a:t>
            </a:r>
            <a:r>
              <a:rPr lang="ru-RU" sz="2000" dirty="0"/>
              <a:t>и проверки </a:t>
            </a:r>
            <a:r>
              <a:rPr lang="ru-RU" sz="2000" dirty="0" smtClean="0"/>
              <a:t>знания требований</a:t>
            </a:r>
          </a:p>
          <a:p>
            <a:endParaRPr lang="ru-RU" sz="2000" dirty="0"/>
          </a:p>
          <a:p>
            <a:r>
              <a:rPr lang="ru-RU" sz="2000" dirty="0"/>
              <a:t>организовывать проведение за счет собственных средств обязательных </a:t>
            </a:r>
            <a:r>
              <a:rPr lang="ru-RU" sz="2000" dirty="0" smtClean="0"/>
              <a:t>медицинских </a:t>
            </a:r>
            <a:r>
              <a:rPr lang="ru-RU" sz="2000" dirty="0"/>
              <a:t>осмотров</a:t>
            </a:r>
            <a:r>
              <a:rPr lang="ru-RU" sz="2000" dirty="0" smtClean="0"/>
              <a:t>, психиатрических освидетельствований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1867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Работодатель обязан обеспечить: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санитарно-бытовое </a:t>
            </a:r>
            <a:r>
              <a:rPr lang="ru-RU" sz="2000" dirty="0" smtClean="0"/>
              <a:t>обслуживание</a:t>
            </a:r>
          </a:p>
          <a:p>
            <a:endParaRPr lang="ru-RU" sz="2000" dirty="0"/>
          </a:p>
          <a:p>
            <a:r>
              <a:rPr lang="ru-RU" sz="2000" dirty="0"/>
              <a:t>проведение специальной оценки условий </a:t>
            </a:r>
            <a:r>
              <a:rPr lang="ru-RU" sz="2000" dirty="0" smtClean="0"/>
              <a:t>труда</a:t>
            </a:r>
          </a:p>
          <a:p>
            <a:endParaRPr lang="ru-RU" sz="2000" dirty="0"/>
          </a:p>
          <a:p>
            <a:r>
              <a:rPr lang="ru-RU" sz="2000" dirty="0"/>
              <a:t>информирование работников об условиях и охране труда на рабочих местах, о риске повреждения здоровья, предоставляемых им гарантиях, полагающихся им компенсациях и средствах индивидуальной </a:t>
            </a:r>
            <a:r>
              <a:rPr lang="ru-RU" sz="2000" dirty="0" smtClean="0"/>
              <a:t>защиты</a:t>
            </a:r>
          </a:p>
          <a:p>
            <a:endParaRPr lang="ru-RU" sz="2000" dirty="0"/>
          </a:p>
          <a:p>
            <a:r>
              <a:rPr lang="ru-RU" sz="2000" dirty="0"/>
              <a:t>организацию контроля за состоянием условий труда на рабочих местах, а также за правильностью применения работниками средств индивидуальной и коллективной </a:t>
            </a:r>
            <a:r>
              <a:rPr lang="ru-RU" sz="2000" dirty="0" smtClean="0"/>
              <a:t>защиты</a:t>
            </a:r>
          </a:p>
          <a:p>
            <a:endParaRPr lang="ru-RU" sz="2000" dirty="0" smtClean="0"/>
          </a:p>
          <a:p>
            <a:r>
              <a:rPr lang="ru-RU" sz="2000" dirty="0"/>
              <a:t>обязательное социальное страхование работников от несчастных случаев на производстве и профессиональных </a:t>
            </a:r>
            <a:r>
              <a:rPr lang="ru-RU" sz="2000" dirty="0" smtClean="0"/>
              <a:t>заболеваний</a:t>
            </a:r>
          </a:p>
          <a:p>
            <a:endParaRPr lang="ru-RU" sz="2000" dirty="0" smtClean="0"/>
          </a:p>
          <a:p>
            <a:r>
              <a:rPr lang="ru-RU" sz="2000" dirty="0"/>
              <a:t>ознакомление работников с требованиями охраны труда</a:t>
            </a:r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5155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u="sng" dirty="0" smtClean="0"/>
              <a:t>Ответственность  за нарушение требований охраны труда </a:t>
            </a:r>
            <a:endParaRPr lang="ru-RU" sz="2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75856" y="1556792"/>
            <a:ext cx="2592288" cy="5040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Виды ответственности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3212976"/>
            <a:ext cx="1922512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дисциплинарная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3212976"/>
            <a:ext cx="2232248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административная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3212976"/>
            <a:ext cx="2088232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уголовная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endCxn id="7" idx="0"/>
          </p:cNvCxnSpPr>
          <p:nvPr/>
        </p:nvCxnSpPr>
        <p:spPr>
          <a:xfrm>
            <a:off x="4572000" y="2060848"/>
            <a:ext cx="2772308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72000" y="2132856"/>
            <a:ext cx="0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403648" y="2132856"/>
            <a:ext cx="3168352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68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u="sng" dirty="0" smtClean="0"/>
              <a:t>Административная ответственность</a:t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>( с 01.01.2015г.)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Статья 5.27.1. Нарушение государственных нормативных требований охраны труда</a:t>
            </a:r>
          </a:p>
          <a:p>
            <a:pPr>
              <a:buNone/>
            </a:pPr>
            <a:r>
              <a:rPr lang="ru-RU" sz="1800" b="1" dirty="0" smtClean="0"/>
              <a:t>ч.1нарушение государственных нормативных требований охраны труда</a:t>
            </a:r>
          </a:p>
          <a:p>
            <a:pPr>
              <a:buNone/>
            </a:pPr>
            <a:r>
              <a:rPr lang="ru-RU" sz="1800" dirty="0" smtClean="0"/>
              <a:t>на </a:t>
            </a:r>
            <a:r>
              <a:rPr lang="ru-RU" sz="1800" dirty="0" err="1" smtClean="0"/>
              <a:t>д.л</a:t>
            </a:r>
            <a:r>
              <a:rPr lang="ru-RU" sz="1800" dirty="0" smtClean="0"/>
              <a:t>.  от </a:t>
            </a:r>
            <a:r>
              <a:rPr lang="ru-RU" sz="1800" dirty="0" smtClean="0"/>
              <a:t>2-до 5 т.р. или предупреждение</a:t>
            </a:r>
          </a:p>
          <a:p>
            <a:pPr>
              <a:buNone/>
            </a:pPr>
            <a:r>
              <a:rPr lang="ru-RU" sz="1800" dirty="0" smtClean="0"/>
              <a:t> на </a:t>
            </a:r>
            <a:r>
              <a:rPr lang="ru-RU" sz="1800" dirty="0" err="1" smtClean="0"/>
              <a:t>ю.л</a:t>
            </a:r>
            <a:r>
              <a:rPr lang="ru-RU" sz="1800" dirty="0" smtClean="0"/>
              <a:t>.  </a:t>
            </a:r>
            <a:r>
              <a:rPr lang="ru-RU" sz="1800" dirty="0" smtClean="0"/>
              <a:t>от 50-до 80 т.р.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ч2 нарушение работодателем установленного порядка проведения специальной оценки условий труда на рабочих местах или ее не проведение </a:t>
            </a:r>
          </a:p>
          <a:p>
            <a:pPr>
              <a:buNone/>
            </a:pPr>
            <a:r>
              <a:rPr lang="ru-RU" sz="1800" dirty="0" smtClean="0"/>
              <a:t>   на </a:t>
            </a:r>
            <a:r>
              <a:rPr lang="ru-RU" sz="1800" dirty="0" err="1" smtClean="0"/>
              <a:t>д.л</a:t>
            </a:r>
            <a:r>
              <a:rPr lang="ru-RU" sz="1800" dirty="0" smtClean="0"/>
              <a:t>.  от </a:t>
            </a:r>
            <a:r>
              <a:rPr lang="ru-RU" sz="1800" dirty="0" smtClean="0"/>
              <a:t>5-до 10 т.р. или предупреждение</a:t>
            </a:r>
          </a:p>
          <a:p>
            <a:pPr>
              <a:buNone/>
            </a:pPr>
            <a:r>
              <a:rPr lang="ru-RU" sz="1800" dirty="0" smtClean="0"/>
              <a:t>    на </a:t>
            </a:r>
            <a:r>
              <a:rPr lang="ru-RU" sz="1800" dirty="0" err="1" smtClean="0"/>
              <a:t>ю.л</a:t>
            </a:r>
            <a:r>
              <a:rPr lang="ru-RU" sz="1800" dirty="0" smtClean="0"/>
              <a:t>.  </a:t>
            </a:r>
            <a:r>
              <a:rPr lang="ru-RU" sz="1800" dirty="0" smtClean="0"/>
              <a:t>от 60-до 80 т.р.</a:t>
            </a:r>
          </a:p>
          <a:p>
            <a:pPr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827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u="sng" dirty="0" smtClean="0"/>
              <a:t>Административная ответственность</a:t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>( с 01.01.2015г.)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 smtClean="0"/>
              <a:t>ч3 Допуск работника к исполнению им трудовых обязанностей без прохождения в установленном порядке:</a:t>
            </a:r>
          </a:p>
          <a:p>
            <a:pPr algn="just">
              <a:buNone/>
            </a:pPr>
            <a:r>
              <a:rPr lang="ru-RU" sz="1800" b="1" dirty="0" smtClean="0"/>
              <a:t> - обучения и проверки знаний требований охраны труда</a:t>
            </a:r>
            <a:endParaRPr lang="ru-RU" sz="1800" b="1" dirty="0"/>
          </a:p>
          <a:p>
            <a:pPr algn="just">
              <a:buNone/>
            </a:pPr>
            <a:r>
              <a:rPr lang="ru-RU" sz="1800" b="1" dirty="0" smtClean="0"/>
              <a:t> - обязательных предварительных  и периодических медицинских осмотров</a:t>
            </a:r>
          </a:p>
          <a:p>
            <a:pPr algn="just">
              <a:buNone/>
            </a:pPr>
            <a:r>
              <a:rPr lang="ru-RU" sz="1800" b="1" dirty="0" smtClean="0"/>
              <a:t>- обязательных медицинских осмотров в начале рабочего дня (смены)</a:t>
            </a:r>
          </a:p>
          <a:p>
            <a:pPr algn="just">
              <a:buNone/>
            </a:pPr>
            <a:r>
              <a:rPr lang="ru-RU" sz="1800" b="1" dirty="0" smtClean="0"/>
              <a:t> - обязательных психиатрических освидетельствований</a:t>
            </a:r>
          </a:p>
          <a:p>
            <a:pPr algn="just">
              <a:buNone/>
            </a:pPr>
            <a:r>
              <a:rPr lang="ru-RU" sz="1800" b="1" dirty="0" smtClean="0"/>
              <a:t> - или при наличии медицинских противопоказаний </a:t>
            </a:r>
          </a:p>
          <a:p>
            <a:pPr>
              <a:buNone/>
            </a:pPr>
            <a:r>
              <a:rPr lang="ru-RU" sz="1800" dirty="0" smtClean="0"/>
              <a:t>на </a:t>
            </a:r>
            <a:r>
              <a:rPr lang="ru-RU" sz="1800" dirty="0" err="1" smtClean="0"/>
              <a:t>д.л</a:t>
            </a:r>
            <a:r>
              <a:rPr lang="ru-RU" sz="1800" dirty="0" smtClean="0"/>
              <a:t>. </a:t>
            </a:r>
            <a:r>
              <a:rPr lang="ru-RU" sz="1800" dirty="0" smtClean="0"/>
              <a:t>от 15-до 25 т.р.</a:t>
            </a:r>
          </a:p>
          <a:p>
            <a:pPr>
              <a:buNone/>
            </a:pPr>
            <a:r>
              <a:rPr lang="ru-RU" sz="1800" dirty="0" smtClean="0"/>
              <a:t> на </a:t>
            </a:r>
            <a:r>
              <a:rPr lang="ru-RU" sz="1800" dirty="0" err="1" smtClean="0"/>
              <a:t>ю.л</a:t>
            </a:r>
            <a:r>
              <a:rPr lang="ru-RU" sz="1800" dirty="0" smtClean="0"/>
              <a:t>.  </a:t>
            </a:r>
            <a:r>
              <a:rPr lang="ru-RU" sz="1800" dirty="0" smtClean="0"/>
              <a:t>от 110-до 130 т.р.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ч4 не обеспечение работников средствами индивидуальной защиты :</a:t>
            </a:r>
          </a:p>
          <a:p>
            <a:pPr>
              <a:buNone/>
            </a:pPr>
            <a:r>
              <a:rPr lang="ru-RU" sz="1800" dirty="0" smtClean="0"/>
              <a:t>     на </a:t>
            </a:r>
            <a:r>
              <a:rPr lang="ru-RU" sz="1800" dirty="0" err="1" smtClean="0"/>
              <a:t>д.л</a:t>
            </a:r>
            <a:r>
              <a:rPr lang="ru-RU" sz="1800" dirty="0" smtClean="0"/>
              <a:t>. </a:t>
            </a:r>
            <a:r>
              <a:rPr lang="ru-RU" sz="1800" dirty="0" smtClean="0"/>
              <a:t>от 20-до 30 т.р.</a:t>
            </a:r>
          </a:p>
          <a:p>
            <a:pPr>
              <a:buNone/>
            </a:pPr>
            <a:r>
              <a:rPr lang="ru-RU" sz="1800" dirty="0" smtClean="0"/>
              <a:t>     на </a:t>
            </a:r>
            <a:r>
              <a:rPr lang="ru-RU" sz="1800" dirty="0" err="1" smtClean="0"/>
              <a:t>ю.л</a:t>
            </a:r>
            <a:r>
              <a:rPr lang="ru-RU" sz="1800" dirty="0" smtClean="0"/>
              <a:t>.  </a:t>
            </a:r>
            <a:r>
              <a:rPr lang="ru-RU" sz="1800" dirty="0" smtClean="0"/>
              <a:t>от 130-до 150 т.р.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617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u="sng" dirty="0" smtClean="0"/>
              <a:t>Административная ответственность</a:t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>( с 01.01.2015г.)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ч5  лицом, ранее подвергнутым административному наказанию по ч1-4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на </a:t>
            </a:r>
            <a:r>
              <a:rPr lang="ru-RU" sz="1800" dirty="0" err="1" smtClean="0"/>
              <a:t>д.л</a:t>
            </a:r>
            <a:r>
              <a:rPr lang="ru-RU" sz="1800" dirty="0" smtClean="0"/>
              <a:t>. </a:t>
            </a:r>
            <a:r>
              <a:rPr lang="ru-RU" sz="1800" dirty="0" smtClean="0"/>
              <a:t>от 30-до 40 т.</a:t>
            </a:r>
            <a:r>
              <a:rPr lang="ru-RU" sz="1800" dirty="0"/>
              <a:t> или дисквалификацию на срок от одного года до трех лет;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на </a:t>
            </a:r>
            <a:r>
              <a:rPr lang="ru-RU" sz="1800" dirty="0" err="1" smtClean="0"/>
              <a:t>ю.л</a:t>
            </a:r>
            <a:r>
              <a:rPr lang="ru-RU" sz="1800" dirty="0" smtClean="0"/>
              <a:t>. </a:t>
            </a:r>
            <a:r>
              <a:rPr lang="ru-RU" sz="1800" dirty="0" smtClean="0"/>
              <a:t>от100-до 200 т.р. или административное приостановление деятельности на срок до девяноста суток.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Примечание. Под средствами индивидуальной защиты в части 4 настоящей статьи следует понимать средства индивидуальной защиты, отнесенные техническим регламентом Таможенного союза "О безопасности средств индивидуальной защиты" ко 2 классу в зависимости от степени риска причинения вреда работнику.«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 СИЗ 2 класса  риска причинения вреда здоровью работника - средства индивидуальной защиты сложной конструкции, защищающие от гибели или от опасностей, которые могут причинить необратимый вред здоровью пользователя, которые подлежат обязательной сертификации.</a:t>
            </a:r>
          </a:p>
          <a:p>
            <a:pPr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539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495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Охрана труда – система сохранения жизни и здоровья работников</vt:lpstr>
      <vt:lpstr>Правовые источники охраны труда в строительстве.</vt:lpstr>
      <vt:lpstr>Работодатель обязан обеспечить:</vt:lpstr>
      <vt:lpstr>Работодатель обязан обеспечить:</vt:lpstr>
      <vt:lpstr>Ответственность  за нарушение требований охраны труда </vt:lpstr>
      <vt:lpstr>Административная ответственность  ( с 01.01.2015г.)</vt:lpstr>
      <vt:lpstr>Административная ответственность  ( с 01.01.2015г.)</vt:lpstr>
      <vt:lpstr>Административная ответственность  ( с 01.01.2015г.)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15</cp:revision>
  <dcterms:created xsi:type="dcterms:W3CDTF">2019-07-28T06:29:30Z</dcterms:created>
  <dcterms:modified xsi:type="dcterms:W3CDTF">2019-07-31T04:40:50Z</dcterms:modified>
</cp:coreProperties>
</file>